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9" d="100"/>
          <a:sy n="99" d="100"/>
        </p:scale>
        <p:origin x="-1176"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GB" sz="1200" b="0" i="0" u="none" strike="noStrike" cap="none">
                <a:solidFill>
                  <a:schemeClr val="dk1"/>
                </a:solidFill>
                <a:latin typeface="Calibri"/>
                <a:ea typeface="Calibri"/>
                <a:cs typeface="Calibri"/>
                <a:sym typeface="Calibri"/>
              </a:rPr>
              <a:t>‹#›</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60655055"/>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86" name="Shape 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99" name="Shape 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3" name="Shape 11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1200" b="0" i="0" u="none" strike="noStrike" cap="none">
                <a:solidFill>
                  <a:schemeClr val="dk1"/>
                </a:solidFill>
                <a:latin typeface="Calibri"/>
                <a:ea typeface="Calibri"/>
                <a:cs typeface="Calibri"/>
                <a:sym typeface="Calibri"/>
              </a:rPr>
              <a:t>In 2006, what was the NIHR Medicines for Children Research Network adopted a collaborative approach to the involvement of young people by setting up its first Young Persons’ Advisory Group based at the Network’s coordinating centre in Liverpool, now called GenerationR (R for research). Since then, four more groups have been established in London, Nottingham, Birmingham and Bristol. Each group has approximately 15-20 members aged between 8 and 19 years old. The purpose of the group is to engage young people with research and to work in partnership with, and offer support to, researchers. The group provides a forum for young people to learn about, and comment on, various aspects of the research cycle from the identification of research questions to the dissemination of research findings.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14" name="Shape 11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GB" sz="1200">
                <a:solidFill>
                  <a:schemeClr val="dk1"/>
                </a:solidFill>
                <a:latin typeface="Calibri"/>
                <a:ea typeface="Calibri"/>
                <a:cs typeface="Calibri"/>
                <a:sym typeface="Calibri"/>
              </a:rPr>
              <a:t>3</a:t>
            </a:fld>
            <a:endParaRPr lang="en-GB"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29" name="Shape 1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45" name="Shape 1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0" name="Shape 15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GB" sz="1200" b="0" i="0" u="none" strike="noStrike" cap="none">
                <a:solidFill>
                  <a:schemeClr val="dk1"/>
                </a:solidFill>
                <a:latin typeface="Calibri"/>
                <a:ea typeface="Calibri"/>
                <a:cs typeface="Calibri"/>
                <a:sym typeface="Calibri"/>
              </a:rPr>
              <a:t>The model developed here in the UK has influenced other groups across the world to develop and work together to provide a collective voice for children and young people.</a:t>
            </a: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GB" sz="1200" b="0" i="0" u="none" strike="noStrike" cap="none">
                <a:solidFill>
                  <a:schemeClr val="dk1"/>
                </a:solidFill>
                <a:latin typeface="Calibri"/>
                <a:ea typeface="Calibri"/>
                <a:cs typeface="Calibri"/>
                <a:sym typeface="Calibri"/>
              </a:rPr>
              <a:t>I am now going to hand you over to Lucy, Emily and Simon who are young patient ambassadors for paediatric research:</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51" name="Shape 15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GB" sz="1200">
                <a:solidFill>
                  <a:schemeClr val="dk1"/>
                </a:solidFill>
                <a:latin typeface="Calibri"/>
                <a:ea typeface="Calibri"/>
                <a:cs typeface="Calibri"/>
                <a:sym typeface="Calibri"/>
              </a:rPr>
              <a:t>6</a:t>
            </a:fld>
            <a:endParaRPr lang="en-GB"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57" name="Shape 1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91" name="Shape 1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07" name="Shape 2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5"/>
        <p:cNvGrpSpPr/>
        <p:nvPr/>
      </p:nvGrpSpPr>
      <p:grpSpPr>
        <a:xfrm>
          <a:off x="0" y="0"/>
          <a:ext cx="0" cy="0"/>
          <a:chOff x="0" y="0"/>
          <a:chExt cx="0" cy="0"/>
        </a:xfrm>
      </p:grpSpPr>
      <p:sp>
        <p:nvSpPr>
          <p:cNvPr id="16" name="Shape 1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7" name="Shape 1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b="0" i="0" u="none" strike="noStrike" cap="none">
                <a:solidFill>
                  <a:srgbClr val="888888"/>
                </a:solidFill>
                <a:latin typeface="Calibri"/>
                <a:ea typeface="Calibri"/>
                <a:cs typeface="Calibri"/>
                <a:sym typeface="Calibri"/>
              </a:rPr>
              <a:t>‹#›</a:t>
            </a:fld>
            <a:endParaRPr lang="en-GB"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4" name="Shape 74"/>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0" name="Shape 80"/>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1" name="Shape 2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3" name="Shape 2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5"/>
        <p:cNvGrpSpPr/>
        <p:nvPr/>
      </p:nvGrpSpPr>
      <p:grpSpPr>
        <a:xfrm>
          <a:off x="0" y="0"/>
          <a:ext cx="0" cy="0"/>
          <a:chOff x="0" y="0"/>
          <a:chExt cx="0" cy="0"/>
        </a:xfrm>
      </p:grpSpPr>
      <p:sp>
        <p:nvSpPr>
          <p:cNvPr id="26" name="Shape 26"/>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7" name="Shape 27"/>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buClr>
                <a:srgbClr val="888888"/>
              </a:buClr>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28" name="Shape 2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4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3" name="Shape 33"/>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spcBef>
                <a:spcPts val="360"/>
              </a:spcBef>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4" name="Shape 3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6" name="Shape 46"/>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5" name="Shape 5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0" name="Shape 60"/>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7" name="Shape 67"/>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b="0" i="0" u="none" strike="noStrike" cap="none">
                <a:solidFill>
                  <a:srgbClr val="888888"/>
                </a:solidFill>
                <a:latin typeface="Calibri"/>
                <a:ea typeface="Calibri"/>
                <a:cs typeface="Calibri"/>
                <a:sym typeface="Calibri"/>
              </a:rPr>
              <a:t>‹#›</a:t>
            </a:fld>
            <a:endParaRPr lang="en-GB"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5" Type="http://schemas.openxmlformats.org/officeDocument/2006/relationships/image" Target="../media/image3.jpg"/><Relationship Id="rId6"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5" Type="http://schemas.openxmlformats.org/officeDocument/2006/relationships/image" Target="../media/image3.jpg"/><Relationship Id="rId6"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1" Type="http://schemas.openxmlformats.org/officeDocument/2006/relationships/image" Target="../media/image13.png"/><Relationship Id="rId12" Type="http://schemas.openxmlformats.org/officeDocument/2006/relationships/image" Target="../media/image14.png"/><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 Id="rId9" Type="http://schemas.openxmlformats.org/officeDocument/2006/relationships/image" Target="../media/image11.png"/><Relationship Id="rId10"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5" Type="http://schemas.openxmlformats.org/officeDocument/2006/relationships/image" Target="../media/image3.jpg"/><Relationship Id="rId6" Type="http://schemas.openxmlformats.org/officeDocument/2006/relationships/image" Target="../media/image4.png"/><Relationship Id="rId7"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5" Type="http://schemas.openxmlformats.org/officeDocument/2006/relationships/image" Target="../media/image3.jpg"/><Relationship Id="rId6" Type="http://schemas.openxmlformats.org/officeDocument/2006/relationships/image" Target="../media/image4.png"/><Relationship Id="rId7"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5" Type="http://schemas.openxmlformats.org/officeDocument/2006/relationships/image" Target="../media/image3.jpg"/><Relationship Id="rId6" Type="http://schemas.openxmlformats.org/officeDocument/2006/relationships/image" Target="../media/image4.png"/><Relationship Id="rId7"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5" Type="http://schemas.openxmlformats.org/officeDocument/2006/relationships/image" Target="../media/image3.jpg"/><Relationship Id="rId6" Type="http://schemas.openxmlformats.org/officeDocument/2006/relationships/image" Target="../media/image4.png"/><Relationship Id="rId7"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p:nvPr/>
        </p:nvSpPr>
        <p:spPr>
          <a:xfrm>
            <a:off x="1101695" y="1649151"/>
            <a:ext cx="6715212" cy="4950072"/>
          </a:xfrm>
          <a:prstGeom prst="rect">
            <a:avLst/>
          </a:prstGeom>
          <a:noFill/>
          <a:ln>
            <a:noFill/>
          </a:ln>
        </p:spPr>
        <p:txBody>
          <a:bodyPr lIns="0" tIns="0" rIns="0" bIns="0" anchor="t" anchorCtr="0">
            <a:noAutofit/>
          </a:bodyPr>
          <a:lstStyle/>
          <a:p>
            <a:pPr marL="457200" marR="0" lvl="0" indent="-457200" algn="ctr" rtl="0">
              <a:lnSpc>
                <a:spcPct val="250000"/>
              </a:lnSpc>
              <a:spcBef>
                <a:spcPts val="0"/>
              </a:spcBef>
              <a:spcAft>
                <a:spcPts val="0"/>
              </a:spcAft>
              <a:buSzPct val="25000"/>
              <a:buNone/>
            </a:pPr>
            <a:r>
              <a:rPr lang="en-GB" sz="2400" b="0" i="0" u="none" strike="noStrike" cap="none">
                <a:solidFill>
                  <a:srgbClr val="8F298C"/>
                </a:solidFill>
                <a:latin typeface="Trebuchet MS"/>
                <a:ea typeface="Trebuchet MS"/>
                <a:cs typeface="Trebuchet MS"/>
                <a:sym typeface="Trebuchet MS"/>
              </a:rPr>
              <a:t>How can Children, Young People, Carers and Families contribute to drug development?</a:t>
            </a:r>
          </a:p>
          <a:p>
            <a:pPr marL="457200" marR="0" lvl="0" indent="-457200" algn="ctr" rtl="0">
              <a:spcBef>
                <a:spcPts val="2400"/>
              </a:spcBef>
              <a:spcAft>
                <a:spcPts val="0"/>
              </a:spcAft>
              <a:buSzPct val="25000"/>
              <a:buNone/>
            </a:pPr>
            <a:r>
              <a:rPr lang="en-GB" sz="2400" b="0" i="0" u="none" strike="noStrike" cap="none">
                <a:solidFill>
                  <a:srgbClr val="A5A5A5"/>
                </a:solidFill>
                <a:latin typeface="Trebuchet MS"/>
                <a:ea typeface="Trebuchet MS"/>
                <a:cs typeface="Trebuchet MS"/>
                <a:sym typeface="Trebuchet MS"/>
              </a:rPr>
              <a:t>Joint EFGCP/DIA/EMA </a:t>
            </a:r>
          </a:p>
          <a:p>
            <a:pPr marL="457200" marR="0" lvl="0" indent="-457200" algn="ctr" rtl="0">
              <a:spcBef>
                <a:spcPts val="2400"/>
              </a:spcBef>
              <a:spcAft>
                <a:spcPts val="0"/>
              </a:spcAft>
              <a:buSzPct val="25000"/>
              <a:buNone/>
            </a:pPr>
            <a:r>
              <a:rPr lang="en-GB" sz="2400" b="0" i="0" u="none" strike="noStrike" cap="none">
                <a:solidFill>
                  <a:srgbClr val="A5A5A5"/>
                </a:solidFill>
                <a:latin typeface="Trebuchet MS"/>
                <a:ea typeface="Trebuchet MS"/>
                <a:cs typeface="Trebuchet MS"/>
                <a:sym typeface="Trebuchet MS"/>
              </a:rPr>
              <a:t>Better Medicines for Children Conference 2016</a:t>
            </a:r>
          </a:p>
          <a:p>
            <a:pPr marL="457200" marR="0" lvl="0" indent="-457200" algn="ctr" rtl="0">
              <a:spcBef>
                <a:spcPts val="2400"/>
              </a:spcBef>
              <a:spcAft>
                <a:spcPts val="0"/>
              </a:spcAft>
              <a:buSzPct val="25000"/>
              <a:buNone/>
            </a:pPr>
            <a:r>
              <a:rPr lang="en-GB" sz="2400" b="0" i="0" u="none" strike="noStrike" cap="none">
                <a:solidFill>
                  <a:srgbClr val="A5A5A5"/>
                </a:solidFill>
                <a:latin typeface="Trebuchet MS"/>
                <a:ea typeface="Trebuchet MS"/>
                <a:cs typeface="Trebuchet MS"/>
                <a:sym typeface="Trebuchet MS"/>
              </a:rPr>
              <a:t>Optimisation of drug development for the benefit of children</a:t>
            </a:r>
          </a:p>
          <a:p>
            <a:pPr marL="457200" marR="0" lvl="0" indent="-457200" algn="l" rtl="0">
              <a:lnSpc>
                <a:spcPct val="250000"/>
              </a:lnSpc>
              <a:spcBef>
                <a:spcPts val="2400"/>
              </a:spcBef>
              <a:spcAft>
                <a:spcPts val="0"/>
              </a:spcAft>
              <a:buNone/>
            </a:pPr>
            <a:endParaRPr sz="2400" b="0" i="0" u="none" strike="noStrike" cap="none">
              <a:solidFill>
                <a:srgbClr val="A5A5A5"/>
              </a:solidFill>
              <a:latin typeface="Trebuchet MS"/>
              <a:ea typeface="Trebuchet MS"/>
              <a:cs typeface="Trebuchet MS"/>
              <a:sym typeface="Trebuchet MS"/>
            </a:endParaRPr>
          </a:p>
        </p:txBody>
      </p:sp>
      <p:grpSp>
        <p:nvGrpSpPr>
          <p:cNvPr id="89" name="Shape 89"/>
          <p:cNvGrpSpPr/>
          <p:nvPr/>
        </p:nvGrpSpPr>
        <p:grpSpPr>
          <a:xfrm>
            <a:off x="155575" y="-28367"/>
            <a:ext cx="1344673" cy="937086"/>
            <a:chOff x="155575" y="-144463"/>
            <a:chExt cx="1346148" cy="937086"/>
          </a:xfrm>
        </p:grpSpPr>
        <p:sp>
          <p:nvSpPr>
            <p:cNvPr id="90" name="Shape 90" descr="La Ciencia, Tecnología, La Educación, Investigación"/>
            <p:cNvSpPr/>
            <p:nvPr/>
          </p:nvSpPr>
          <p:spPr>
            <a:xfrm>
              <a:off x="155575" y="-144463"/>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91" name="Shape 91" descr="La Ciencia, Tecnología, La Educación, Investigación"/>
            <p:cNvSpPr/>
            <p:nvPr/>
          </p:nvSpPr>
          <p:spPr>
            <a:xfrm>
              <a:off x="307975" y="7937"/>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92" name="Shape 92" descr="La Ciencia, Tecnología, La Educación, Investigación"/>
            <p:cNvSpPr/>
            <p:nvPr/>
          </p:nvSpPr>
          <p:spPr>
            <a:xfrm>
              <a:off x="460375" y="160336"/>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pic>
          <p:nvPicPr>
            <p:cNvPr id="93" name="Shape 93"/>
            <p:cNvPicPr preferRelativeResize="0"/>
            <p:nvPr/>
          </p:nvPicPr>
          <p:blipFill rotWithShape="1">
            <a:blip r:embed="rId3">
              <a:alphaModFix/>
            </a:blip>
            <a:srcRect/>
            <a:stretch/>
          </p:blipFill>
          <p:spPr>
            <a:xfrm>
              <a:off x="262033" y="91929"/>
              <a:ext cx="1239690" cy="700693"/>
            </a:xfrm>
            <a:prstGeom prst="rect">
              <a:avLst/>
            </a:prstGeom>
            <a:noFill/>
            <a:ln>
              <a:noFill/>
            </a:ln>
          </p:spPr>
        </p:pic>
      </p:grpSp>
      <p:pic>
        <p:nvPicPr>
          <p:cNvPr id="94" name="Shape 94" descr="https://pbs.twimg.com/profile_images/611719985631731712/DPMwLR5G.png"/>
          <p:cNvPicPr preferRelativeResize="0"/>
          <p:nvPr/>
        </p:nvPicPr>
        <p:blipFill rotWithShape="1">
          <a:blip r:embed="rId4">
            <a:alphaModFix/>
          </a:blip>
          <a:srcRect t="19655" b="23899"/>
          <a:stretch/>
        </p:blipFill>
        <p:spPr>
          <a:xfrm>
            <a:off x="1715527" y="186390"/>
            <a:ext cx="1152128" cy="650322"/>
          </a:xfrm>
          <a:prstGeom prst="rect">
            <a:avLst/>
          </a:prstGeom>
          <a:noFill/>
          <a:ln>
            <a:noFill/>
          </a:ln>
        </p:spPr>
      </p:pic>
      <p:pic>
        <p:nvPicPr>
          <p:cNvPr id="95" name="Shape 95" descr="\\hsjdbcn.es\dfsroot\DATOS2\dpla\dpla\material per presentacions\Logos\2016 Marca\SJD_logo_horitzonal_colors.jpg"/>
          <p:cNvPicPr preferRelativeResize="0"/>
          <p:nvPr/>
        </p:nvPicPr>
        <p:blipFill rotWithShape="1">
          <a:blip r:embed="rId5">
            <a:alphaModFix/>
          </a:blip>
          <a:srcRect/>
          <a:stretch/>
        </p:blipFill>
        <p:spPr>
          <a:xfrm>
            <a:off x="6372198" y="223616"/>
            <a:ext cx="2550056" cy="483040"/>
          </a:xfrm>
          <a:prstGeom prst="rect">
            <a:avLst/>
          </a:prstGeom>
          <a:noFill/>
          <a:ln>
            <a:noFill/>
          </a:ln>
        </p:spPr>
      </p:pic>
      <p:pic>
        <p:nvPicPr>
          <p:cNvPr id="96" name="Shape 96"/>
          <p:cNvPicPr preferRelativeResize="0"/>
          <p:nvPr/>
        </p:nvPicPr>
        <p:blipFill rotWithShape="1">
          <a:blip r:embed="rId6">
            <a:alphaModFix/>
          </a:blip>
          <a:srcRect/>
          <a:stretch/>
        </p:blipFill>
        <p:spPr>
          <a:xfrm>
            <a:off x="3019194" y="57778"/>
            <a:ext cx="1106186" cy="77893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grpSp>
        <p:nvGrpSpPr>
          <p:cNvPr id="101" name="Shape 101"/>
          <p:cNvGrpSpPr/>
          <p:nvPr/>
        </p:nvGrpSpPr>
        <p:grpSpPr>
          <a:xfrm>
            <a:off x="155575" y="-28367"/>
            <a:ext cx="1344673" cy="937086"/>
            <a:chOff x="155575" y="-144463"/>
            <a:chExt cx="1346148" cy="937086"/>
          </a:xfrm>
        </p:grpSpPr>
        <p:sp>
          <p:nvSpPr>
            <p:cNvPr id="102" name="Shape 102" descr="La Ciencia, Tecnología, La Educación, Investigación"/>
            <p:cNvSpPr/>
            <p:nvPr/>
          </p:nvSpPr>
          <p:spPr>
            <a:xfrm>
              <a:off x="155575" y="-144463"/>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03" name="Shape 103" descr="La Ciencia, Tecnología, La Educación, Investigación"/>
            <p:cNvSpPr/>
            <p:nvPr/>
          </p:nvSpPr>
          <p:spPr>
            <a:xfrm>
              <a:off x="307975" y="7937"/>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04" name="Shape 104" descr="La Ciencia, Tecnología, La Educación, Investigación"/>
            <p:cNvSpPr/>
            <p:nvPr/>
          </p:nvSpPr>
          <p:spPr>
            <a:xfrm>
              <a:off x="460375" y="160336"/>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pic>
          <p:nvPicPr>
            <p:cNvPr id="105" name="Shape 105"/>
            <p:cNvPicPr preferRelativeResize="0"/>
            <p:nvPr/>
          </p:nvPicPr>
          <p:blipFill rotWithShape="1">
            <a:blip r:embed="rId3">
              <a:alphaModFix/>
            </a:blip>
            <a:srcRect/>
            <a:stretch/>
          </p:blipFill>
          <p:spPr>
            <a:xfrm>
              <a:off x="262033" y="91929"/>
              <a:ext cx="1239690" cy="700693"/>
            </a:xfrm>
            <a:prstGeom prst="rect">
              <a:avLst/>
            </a:prstGeom>
            <a:noFill/>
            <a:ln>
              <a:noFill/>
            </a:ln>
          </p:spPr>
        </p:pic>
      </p:grpSp>
      <p:pic>
        <p:nvPicPr>
          <p:cNvPr id="106" name="Shape 106" descr="https://pbs.twimg.com/profile_images/611719985631731712/DPMwLR5G.png"/>
          <p:cNvPicPr preferRelativeResize="0"/>
          <p:nvPr/>
        </p:nvPicPr>
        <p:blipFill rotWithShape="1">
          <a:blip r:embed="rId4">
            <a:alphaModFix/>
          </a:blip>
          <a:srcRect t="19655" b="23899"/>
          <a:stretch/>
        </p:blipFill>
        <p:spPr>
          <a:xfrm>
            <a:off x="1715527" y="186390"/>
            <a:ext cx="1152128" cy="650322"/>
          </a:xfrm>
          <a:prstGeom prst="rect">
            <a:avLst/>
          </a:prstGeom>
          <a:noFill/>
          <a:ln>
            <a:noFill/>
          </a:ln>
        </p:spPr>
      </p:pic>
      <p:pic>
        <p:nvPicPr>
          <p:cNvPr id="107" name="Shape 107" descr="\\hsjdbcn.es\dfsroot\DATOS2\dpla\dpla\material per presentacions\Logos\2016 Marca\SJD_logo_horitzonal_colors.jpg"/>
          <p:cNvPicPr preferRelativeResize="0"/>
          <p:nvPr/>
        </p:nvPicPr>
        <p:blipFill rotWithShape="1">
          <a:blip r:embed="rId5">
            <a:alphaModFix/>
          </a:blip>
          <a:srcRect/>
          <a:stretch/>
        </p:blipFill>
        <p:spPr>
          <a:xfrm>
            <a:off x="6372198" y="223616"/>
            <a:ext cx="2550056" cy="483040"/>
          </a:xfrm>
          <a:prstGeom prst="rect">
            <a:avLst/>
          </a:prstGeom>
          <a:noFill/>
          <a:ln>
            <a:noFill/>
          </a:ln>
        </p:spPr>
      </p:pic>
      <p:pic>
        <p:nvPicPr>
          <p:cNvPr id="108" name="Shape 108"/>
          <p:cNvPicPr preferRelativeResize="0"/>
          <p:nvPr/>
        </p:nvPicPr>
        <p:blipFill rotWithShape="1">
          <a:blip r:embed="rId6">
            <a:alphaModFix/>
          </a:blip>
          <a:srcRect/>
          <a:stretch/>
        </p:blipFill>
        <p:spPr>
          <a:xfrm>
            <a:off x="3019194" y="57778"/>
            <a:ext cx="1106186" cy="778932"/>
          </a:xfrm>
          <a:prstGeom prst="rect">
            <a:avLst/>
          </a:prstGeom>
          <a:noFill/>
          <a:ln>
            <a:noFill/>
          </a:ln>
        </p:spPr>
      </p:pic>
      <p:sp>
        <p:nvSpPr>
          <p:cNvPr id="109" name="Shape 109"/>
          <p:cNvSpPr txBox="1">
            <a:spLocks noGrp="1"/>
          </p:cNvSpPr>
          <p:nvPr>
            <p:ph type="title"/>
          </p:nvPr>
        </p:nvSpPr>
        <p:spPr>
          <a:xfrm>
            <a:off x="457200" y="581233"/>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GB" sz="4400" b="0" i="0" u="none" strike="noStrike" cap="none">
                <a:solidFill>
                  <a:schemeClr val="dk1"/>
                </a:solidFill>
                <a:latin typeface="Calibri"/>
                <a:ea typeface="Calibri"/>
                <a:cs typeface="Calibri"/>
                <a:sym typeface="Calibri"/>
              </a:rPr>
              <a:t>Overview</a:t>
            </a:r>
          </a:p>
        </p:txBody>
      </p:sp>
      <p:sp>
        <p:nvSpPr>
          <p:cNvPr id="110" name="Shape 110"/>
          <p:cNvSpPr txBox="1">
            <a:spLocks noGrp="1"/>
          </p:cNvSpPr>
          <p:nvPr>
            <p:ph type="body" idx="1"/>
          </p:nvPr>
        </p:nvSpPr>
        <p:spPr>
          <a:xfrm>
            <a:off x="331919" y="1981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GB" sz="3200" b="0" i="0" u="none" strike="noStrike" cap="none">
                <a:solidFill>
                  <a:schemeClr val="dk1"/>
                </a:solidFill>
                <a:latin typeface="Calibri"/>
                <a:ea typeface="Calibri"/>
                <a:cs typeface="Calibri"/>
                <a:sym typeface="Calibri"/>
              </a:rPr>
              <a:t>History of YPAGs</a:t>
            </a:r>
          </a:p>
          <a:p>
            <a:pPr marL="342900" marR="0" lvl="0" indent="-342900" algn="l" rtl="0">
              <a:spcBef>
                <a:spcPts val="640"/>
              </a:spcBef>
              <a:spcAft>
                <a:spcPts val="0"/>
              </a:spcAft>
              <a:buClr>
                <a:schemeClr val="dk1"/>
              </a:buClr>
              <a:buSzPct val="100000"/>
              <a:buFont typeface="Arial"/>
              <a:buChar char="•"/>
            </a:pPr>
            <a:r>
              <a:rPr lang="en-GB" sz="3200" b="0" i="0" u="none" strike="noStrike" cap="none">
                <a:solidFill>
                  <a:schemeClr val="dk1"/>
                </a:solidFill>
                <a:latin typeface="Calibri"/>
                <a:ea typeface="Calibri"/>
                <a:cs typeface="Calibri"/>
                <a:sym typeface="Calibri"/>
              </a:rPr>
              <a:t>Role of YPAGs</a:t>
            </a:r>
          </a:p>
          <a:p>
            <a:pPr marL="342900" marR="0" lvl="0" indent="-342900" algn="l" rtl="0">
              <a:spcBef>
                <a:spcPts val="640"/>
              </a:spcBef>
              <a:spcAft>
                <a:spcPts val="0"/>
              </a:spcAft>
              <a:buClr>
                <a:schemeClr val="dk1"/>
              </a:buClr>
              <a:buSzPct val="100000"/>
              <a:buFont typeface="Arial"/>
              <a:buChar char="•"/>
            </a:pPr>
            <a:r>
              <a:rPr lang="en-GB" sz="3200" b="0" i="0" u="none" strike="noStrike" cap="none">
                <a:solidFill>
                  <a:schemeClr val="dk1"/>
                </a:solidFill>
                <a:latin typeface="Calibri"/>
                <a:ea typeface="Calibri"/>
                <a:cs typeface="Calibri"/>
                <a:sym typeface="Calibri"/>
              </a:rPr>
              <a:t>International Collaborations</a:t>
            </a:r>
          </a:p>
          <a:p>
            <a:pPr marL="342900" marR="0" lvl="0" indent="-342900" algn="l" rtl="0">
              <a:spcBef>
                <a:spcPts val="640"/>
              </a:spcBef>
              <a:spcAft>
                <a:spcPts val="0"/>
              </a:spcAft>
              <a:buClr>
                <a:schemeClr val="dk1"/>
              </a:buClr>
              <a:buSzPct val="100000"/>
              <a:buFont typeface="Arial"/>
              <a:buChar char="•"/>
            </a:pPr>
            <a:r>
              <a:rPr lang="en-GB" sz="3200" b="0" i="0" u="none" strike="noStrike" cap="none">
                <a:solidFill>
                  <a:schemeClr val="dk1"/>
                </a:solidFill>
                <a:latin typeface="Calibri"/>
                <a:ea typeface="Calibri"/>
                <a:cs typeface="Calibri"/>
                <a:sym typeface="Calibri"/>
              </a:rPr>
              <a:t>European Network of YPAGs</a:t>
            </a:r>
          </a:p>
          <a:p>
            <a:pPr marL="342900" marR="0" lvl="0" indent="-342900" algn="l" rtl="0">
              <a:spcBef>
                <a:spcPts val="640"/>
              </a:spcBef>
              <a:buClr>
                <a:schemeClr val="dk1"/>
              </a:buClr>
              <a:buSzPct val="100000"/>
              <a:buFont typeface="Arial"/>
              <a:buNone/>
            </a:pP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Shape 116"/>
          <p:cNvPicPr preferRelativeResize="0"/>
          <p:nvPr/>
        </p:nvPicPr>
        <p:blipFill rotWithShape="1">
          <a:blip r:embed="rId3">
            <a:alphaModFix/>
          </a:blip>
          <a:srcRect/>
          <a:stretch/>
        </p:blipFill>
        <p:spPr>
          <a:xfrm>
            <a:off x="0" y="0"/>
            <a:ext cx="4572000" cy="3067049"/>
          </a:xfrm>
          <a:prstGeom prst="rect">
            <a:avLst/>
          </a:prstGeom>
          <a:noFill/>
          <a:ln>
            <a:noFill/>
          </a:ln>
        </p:spPr>
      </p:pic>
      <p:pic>
        <p:nvPicPr>
          <p:cNvPr id="117" name="Shape 117"/>
          <p:cNvPicPr preferRelativeResize="0"/>
          <p:nvPr/>
        </p:nvPicPr>
        <p:blipFill rotWithShape="1">
          <a:blip r:embed="rId4">
            <a:alphaModFix/>
          </a:blip>
          <a:srcRect/>
          <a:stretch/>
        </p:blipFill>
        <p:spPr>
          <a:xfrm>
            <a:off x="4572000" y="0"/>
            <a:ext cx="4572000" cy="3067049"/>
          </a:xfrm>
          <a:prstGeom prst="rect">
            <a:avLst/>
          </a:prstGeom>
          <a:noFill/>
          <a:ln>
            <a:noFill/>
          </a:ln>
        </p:spPr>
      </p:pic>
      <p:pic>
        <p:nvPicPr>
          <p:cNvPr id="118" name="Shape 118"/>
          <p:cNvPicPr preferRelativeResize="0"/>
          <p:nvPr/>
        </p:nvPicPr>
        <p:blipFill rotWithShape="1">
          <a:blip r:embed="rId5">
            <a:alphaModFix/>
          </a:blip>
          <a:srcRect/>
          <a:stretch/>
        </p:blipFill>
        <p:spPr>
          <a:xfrm>
            <a:off x="-20486" y="3678166"/>
            <a:ext cx="3114675" cy="3213100"/>
          </a:xfrm>
          <a:prstGeom prst="rect">
            <a:avLst/>
          </a:prstGeom>
          <a:noFill/>
          <a:ln>
            <a:noFill/>
          </a:ln>
        </p:spPr>
      </p:pic>
      <p:pic>
        <p:nvPicPr>
          <p:cNvPr id="119" name="Shape 119"/>
          <p:cNvPicPr preferRelativeResize="0"/>
          <p:nvPr/>
        </p:nvPicPr>
        <p:blipFill rotWithShape="1">
          <a:blip r:embed="rId6">
            <a:alphaModFix/>
          </a:blip>
          <a:srcRect/>
          <a:stretch/>
        </p:blipFill>
        <p:spPr>
          <a:xfrm>
            <a:off x="3094188" y="3652607"/>
            <a:ext cx="3455986" cy="3213100"/>
          </a:xfrm>
          <a:prstGeom prst="rect">
            <a:avLst/>
          </a:prstGeom>
          <a:noFill/>
          <a:ln>
            <a:noFill/>
          </a:ln>
        </p:spPr>
      </p:pic>
      <p:pic>
        <p:nvPicPr>
          <p:cNvPr id="120" name="Shape 120"/>
          <p:cNvPicPr preferRelativeResize="0"/>
          <p:nvPr/>
        </p:nvPicPr>
        <p:blipFill rotWithShape="1">
          <a:blip r:embed="rId7">
            <a:alphaModFix/>
          </a:blip>
          <a:srcRect/>
          <a:stretch/>
        </p:blipFill>
        <p:spPr>
          <a:xfrm>
            <a:off x="6291262" y="3644900"/>
            <a:ext cx="2852737" cy="3213100"/>
          </a:xfrm>
          <a:prstGeom prst="rect">
            <a:avLst/>
          </a:prstGeom>
          <a:noFill/>
          <a:ln>
            <a:noFill/>
          </a:ln>
        </p:spPr>
      </p:pic>
      <p:pic>
        <p:nvPicPr>
          <p:cNvPr id="121" name="Shape 121"/>
          <p:cNvPicPr preferRelativeResize="0"/>
          <p:nvPr/>
        </p:nvPicPr>
        <p:blipFill rotWithShape="1">
          <a:blip r:embed="rId8">
            <a:alphaModFix/>
          </a:blip>
          <a:srcRect/>
          <a:stretch/>
        </p:blipFill>
        <p:spPr>
          <a:xfrm>
            <a:off x="-396552" y="6093296"/>
            <a:ext cx="3670300" cy="1049337"/>
          </a:xfrm>
          <a:prstGeom prst="rect">
            <a:avLst/>
          </a:prstGeom>
          <a:noFill/>
          <a:ln>
            <a:noFill/>
          </a:ln>
        </p:spPr>
      </p:pic>
      <p:pic>
        <p:nvPicPr>
          <p:cNvPr id="122" name="Shape 122"/>
          <p:cNvPicPr preferRelativeResize="0"/>
          <p:nvPr/>
        </p:nvPicPr>
        <p:blipFill rotWithShape="1">
          <a:blip r:embed="rId9">
            <a:alphaModFix/>
          </a:blip>
          <a:srcRect/>
          <a:stretch/>
        </p:blipFill>
        <p:spPr>
          <a:xfrm>
            <a:off x="3347864" y="3511550"/>
            <a:ext cx="2652712" cy="1165224"/>
          </a:xfrm>
          <a:prstGeom prst="rect">
            <a:avLst/>
          </a:prstGeom>
          <a:noFill/>
          <a:ln>
            <a:noFill/>
          </a:ln>
        </p:spPr>
      </p:pic>
      <p:pic>
        <p:nvPicPr>
          <p:cNvPr id="123" name="Shape 123"/>
          <p:cNvPicPr preferRelativeResize="0"/>
          <p:nvPr/>
        </p:nvPicPr>
        <p:blipFill rotWithShape="1">
          <a:blip r:embed="rId10">
            <a:alphaModFix/>
          </a:blip>
          <a:srcRect/>
          <a:stretch/>
        </p:blipFill>
        <p:spPr>
          <a:xfrm>
            <a:off x="6732239" y="6032969"/>
            <a:ext cx="2292349" cy="1169986"/>
          </a:xfrm>
          <a:prstGeom prst="rect">
            <a:avLst/>
          </a:prstGeom>
          <a:noFill/>
          <a:ln>
            <a:noFill/>
          </a:ln>
        </p:spPr>
      </p:pic>
      <p:pic>
        <p:nvPicPr>
          <p:cNvPr id="124" name="Shape 124"/>
          <p:cNvPicPr preferRelativeResize="0"/>
          <p:nvPr/>
        </p:nvPicPr>
        <p:blipFill rotWithShape="1">
          <a:blip r:embed="rId11">
            <a:alphaModFix/>
          </a:blip>
          <a:srcRect/>
          <a:stretch/>
        </p:blipFill>
        <p:spPr>
          <a:xfrm>
            <a:off x="5988373" y="116631"/>
            <a:ext cx="3225800" cy="1085850"/>
          </a:xfrm>
          <a:prstGeom prst="rect">
            <a:avLst/>
          </a:prstGeom>
          <a:noFill/>
          <a:ln>
            <a:noFill/>
          </a:ln>
        </p:spPr>
      </p:pic>
      <p:pic>
        <p:nvPicPr>
          <p:cNvPr id="125" name="Shape 125"/>
          <p:cNvPicPr preferRelativeResize="0"/>
          <p:nvPr/>
        </p:nvPicPr>
        <p:blipFill rotWithShape="1">
          <a:blip r:embed="rId12">
            <a:alphaModFix/>
          </a:blip>
          <a:srcRect/>
          <a:stretch/>
        </p:blipFill>
        <p:spPr>
          <a:xfrm>
            <a:off x="1331640" y="2276872"/>
            <a:ext cx="3182937" cy="871536"/>
          </a:xfrm>
          <a:prstGeom prst="rect">
            <a:avLst/>
          </a:prstGeom>
          <a:noFill/>
          <a:ln>
            <a:noFill/>
          </a:ln>
        </p:spPr>
      </p:pic>
      <p:sp>
        <p:nvSpPr>
          <p:cNvPr id="126" name="Shape 126"/>
          <p:cNvSpPr/>
          <p:nvPr/>
        </p:nvSpPr>
        <p:spPr>
          <a:xfrm>
            <a:off x="0" y="2852935"/>
            <a:ext cx="9144000" cy="923329"/>
          </a:xfrm>
          <a:prstGeom prst="rect">
            <a:avLst/>
          </a:prstGeom>
          <a:solidFill>
            <a:srgbClr val="FF2BFF"/>
          </a:solidFill>
          <a:ln>
            <a:noFill/>
          </a:ln>
        </p:spPr>
        <p:txBody>
          <a:bodyPr lIns="91425" tIns="45700" rIns="91425" bIns="45700" anchor="t" anchorCtr="0">
            <a:noAutofit/>
          </a:bodyPr>
          <a:lstStyle/>
          <a:p>
            <a:pPr marL="0" marR="0" lvl="0" indent="0" algn="ctr" rtl="0">
              <a:spcBef>
                <a:spcPts val="0"/>
              </a:spcBef>
              <a:buSzPct val="25000"/>
              <a:buNone/>
            </a:pPr>
            <a:r>
              <a:rPr lang="en-GB" sz="5400" b="1" cap="none">
                <a:solidFill>
                  <a:srgbClr val="F4F0E2"/>
                </a:solidFill>
                <a:latin typeface="Calibri"/>
                <a:ea typeface="Calibri"/>
                <a:cs typeface="Calibri"/>
                <a:sym typeface="Calibri"/>
              </a:rPr>
              <a:t>GenerationR YPAG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grpSp>
        <p:nvGrpSpPr>
          <p:cNvPr id="131" name="Shape 131"/>
          <p:cNvGrpSpPr/>
          <p:nvPr/>
        </p:nvGrpSpPr>
        <p:grpSpPr>
          <a:xfrm>
            <a:off x="155575" y="-28367"/>
            <a:ext cx="1344673" cy="937086"/>
            <a:chOff x="155575" y="-144463"/>
            <a:chExt cx="1346148" cy="937086"/>
          </a:xfrm>
        </p:grpSpPr>
        <p:sp>
          <p:nvSpPr>
            <p:cNvPr id="132" name="Shape 132" descr="La Ciencia, Tecnología, La Educación, Investigación"/>
            <p:cNvSpPr/>
            <p:nvPr/>
          </p:nvSpPr>
          <p:spPr>
            <a:xfrm>
              <a:off x="155575" y="-144463"/>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33" name="Shape 133" descr="La Ciencia, Tecnología, La Educación, Investigación"/>
            <p:cNvSpPr/>
            <p:nvPr/>
          </p:nvSpPr>
          <p:spPr>
            <a:xfrm>
              <a:off x="307975" y="7937"/>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34" name="Shape 134" descr="La Ciencia, Tecnología, La Educación, Investigación"/>
            <p:cNvSpPr/>
            <p:nvPr/>
          </p:nvSpPr>
          <p:spPr>
            <a:xfrm>
              <a:off x="460375" y="160336"/>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pic>
          <p:nvPicPr>
            <p:cNvPr id="135" name="Shape 135"/>
            <p:cNvPicPr preferRelativeResize="0"/>
            <p:nvPr/>
          </p:nvPicPr>
          <p:blipFill rotWithShape="1">
            <a:blip r:embed="rId3">
              <a:alphaModFix/>
            </a:blip>
            <a:srcRect/>
            <a:stretch/>
          </p:blipFill>
          <p:spPr>
            <a:xfrm>
              <a:off x="262033" y="91929"/>
              <a:ext cx="1239690" cy="700693"/>
            </a:xfrm>
            <a:prstGeom prst="rect">
              <a:avLst/>
            </a:prstGeom>
            <a:noFill/>
            <a:ln>
              <a:noFill/>
            </a:ln>
          </p:spPr>
        </p:pic>
      </p:grpSp>
      <p:pic>
        <p:nvPicPr>
          <p:cNvPr id="136" name="Shape 136" descr="https://pbs.twimg.com/profile_images/611719985631731712/DPMwLR5G.png"/>
          <p:cNvPicPr preferRelativeResize="0"/>
          <p:nvPr/>
        </p:nvPicPr>
        <p:blipFill rotWithShape="1">
          <a:blip r:embed="rId4">
            <a:alphaModFix/>
          </a:blip>
          <a:srcRect t="19655" b="23899"/>
          <a:stretch/>
        </p:blipFill>
        <p:spPr>
          <a:xfrm>
            <a:off x="1715527" y="186390"/>
            <a:ext cx="1152128" cy="650322"/>
          </a:xfrm>
          <a:prstGeom prst="rect">
            <a:avLst/>
          </a:prstGeom>
          <a:noFill/>
          <a:ln>
            <a:noFill/>
          </a:ln>
        </p:spPr>
      </p:pic>
      <p:pic>
        <p:nvPicPr>
          <p:cNvPr id="137" name="Shape 137" descr="\\hsjdbcn.es\dfsroot\DATOS2\dpla\dpla\material per presentacions\Logos\2016 Marca\SJD_logo_horitzonal_colors.jpg"/>
          <p:cNvPicPr preferRelativeResize="0"/>
          <p:nvPr/>
        </p:nvPicPr>
        <p:blipFill rotWithShape="1">
          <a:blip r:embed="rId5">
            <a:alphaModFix/>
          </a:blip>
          <a:srcRect/>
          <a:stretch/>
        </p:blipFill>
        <p:spPr>
          <a:xfrm>
            <a:off x="6372198" y="223616"/>
            <a:ext cx="2550056" cy="483040"/>
          </a:xfrm>
          <a:prstGeom prst="rect">
            <a:avLst/>
          </a:prstGeom>
          <a:noFill/>
          <a:ln>
            <a:noFill/>
          </a:ln>
        </p:spPr>
      </p:pic>
      <p:pic>
        <p:nvPicPr>
          <p:cNvPr id="138" name="Shape 138"/>
          <p:cNvPicPr preferRelativeResize="0"/>
          <p:nvPr/>
        </p:nvPicPr>
        <p:blipFill rotWithShape="1">
          <a:blip r:embed="rId6">
            <a:alphaModFix/>
          </a:blip>
          <a:srcRect/>
          <a:stretch/>
        </p:blipFill>
        <p:spPr>
          <a:xfrm>
            <a:off x="3019194" y="57778"/>
            <a:ext cx="1106186" cy="778932"/>
          </a:xfrm>
          <a:prstGeom prst="rect">
            <a:avLst/>
          </a:prstGeom>
          <a:noFill/>
          <a:ln>
            <a:noFill/>
          </a:ln>
        </p:spPr>
      </p:pic>
      <p:grpSp>
        <p:nvGrpSpPr>
          <p:cNvPr id="139" name="Shape 139"/>
          <p:cNvGrpSpPr/>
          <p:nvPr/>
        </p:nvGrpSpPr>
        <p:grpSpPr>
          <a:xfrm>
            <a:off x="457200" y="1660052"/>
            <a:ext cx="4659146" cy="4594697"/>
            <a:chOff x="571472" y="1000108"/>
            <a:chExt cx="8286749" cy="5429249"/>
          </a:xfrm>
        </p:grpSpPr>
        <p:sp>
          <p:nvSpPr>
            <p:cNvPr id="140" name="Shape 140"/>
            <p:cNvSpPr/>
            <p:nvPr/>
          </p:nvSpPr>
          <p:spPr>
            <a:xfrm>
              <a:off x="571472" y="1000108"/>
              <a:ext cx="8286749" cy="5429249"/>
            </a:xfrm>
            <a:prstGeom prst="roundRect">
              <a:avLst>
                <a:gd name="adj" fmla="val 16667"/>
              </a:avLst>
            </a:prstGeom>
            <a:solidFill>
              <a:srgbClr val="66CCFF"/>
            </a:solidFill>
            <a:ln>
              <a:noFill/>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a:solidFill>
                  <a:srgbClr val="8CB3E3"/>
                </a:solidFill>
                <a:latin typeface="Calibri"/>
                <a:ea typeface="Calibri"/>
                <a:cs typeface="Calibri"/>
                <a:sym typeface="Calibri"/>
              </a:endParaRPr>
            </a:p>
          </p:txBody>
        </p:sp>
        <p:sp>
          <p:nvSpPr>
            <p:cNvPr id="141" name="Shape 141"/>
            <p:cNvSpPr txBox="1"/>
            <p:nvPr/>
          </p:nvSpPr>
          <p:spPr>
            <a:xfrm>
              <a:off x="1259632" y="1340767"/>
              <a:ext cx="6929486" cy="2796808"/>
            </a:xfrm>
            <a:prstGeom prst="rect">
              <a:avLst/>
            </a:prstGeom>
            <a:noFill/>
            <a:ln>
              <a:noFill/>
            </a:ln>
          </p:spPr>
          <p:txBody>
            <a:bodyPr lIns="91425" tIns="45700" rIns="91425" bIns="45700" anchor="t" anchorCtr="0">
              <a:noAutofit/>
            </a:bodyPr>
            <a:lstStyle/>
            <a:p>
              <a:pPr marL="0" marR="0" lvl="0" indent="0" algn="l" rtl="0">
                <a:spcBef>
                  <a:spcPts val="0"/>
                </a:spcBef>
                <a:buClr>
                  <a:srgbClr val="0070C0"/>
                </a:buClr>
                <a:buSzPct val="100000"/>
                <a:buFont typeface="Arial"/>
                <a:buChar char="•"/>
              </a:pPr>
              <a:r>
                <a:rPr lang="en-GB" sz="2400" b="1">
                  <a:solidFill>
                    <a:srgbClr val="0070C0"/>
                  </a:solidFill>
                  <a:latin typeface="Calibri"/>
                  <a:ea typeface="Calibri"/>
                  <a:cs typeface="Calibri"/>
                  <a:sym typeface="Calibri"/>
                </a:rPr>
                <a:t>Learn</a:t>
              </a:r>
              <a:r>
                <a:rPr lang="en-GB" sz="2400">
                  <a:solidFill>
                    <a:srgbClr val="0070C0"/>
                  </a:solidFill>
                  <a:latin typeface="Calibri"/>
                  <a:ea typeface="Calibri"/>
                  <a:cs typeface="Calibri"/>
                  <a:sym typeface="Calibri"/>
                </a:rPr>
                <a:t> about health/clinical research in monthly meetings</a:t>
              </a:r>
            </a:p>
            <a:p>
              <a:pPr marL="0" marR="0" lvl="0" indent="0" algn="l" rtl="0">
                <a:spcBef>
                  <a:spcPts val="0"/>
                </a:spcBef>
                <a:buClr>
                  <a:srgbClr val="0070C0"/>
                </a:buClr>
                <a:buSzPct val="100000"/>
                <a:buFont typeface="Arial"/>
                <a:buChar char="•"/>
              </a:pPr>
              <a:r>
                <a:rPr lang="en-GB" sz="2400" b="1">
                  <a:solidFill>
                    <a:srgbClr val="0070C0"/>
                  </a:solidFill>
                  <a:latin typeface="Calibri"/>
                  <a:ea typeface="Calibri"/>
                  <a:cs typeface="Calibri"/>
                  <a:sym typeface="Calibri"/>
                </a:rPr>
                <a:t>support</a:t>
              </a:r>
              <a:r>
                <a:rPr lang="en-GB" sz="2400">
                  <a:solidFill>
                    <a:srgbClr val="0070C0"/>
                  </a:solidFill>
                  <a:latin typeface="Calibri"/>
                  <a:ea typeface="Calibri"/>
                  <a:cs typeface="Calibri"/>
                  <a:sym typeface="Calibri"/>
                </a:rPr>
                <a:t> and </a:t>
              </a:r>
              <a:r>
                <a:rPr lang="en-GB" sz="2400" b="1">
                  <a:solidFill>
                    <a:srgbClr val="0070C0"/>
                  </a:solidFill>
                  <a:latin typeface="Calibri"/>
                  <a:ea typeface="Calibri"/>
                  <a:cs typeface="Calibri"/>
                  <a:sym typeface="Calibri"/>
                </a:rPr>
                <a:t>work</a:t>
              </a:r>
              <a:r>
                <a:rPr lang="en-GB" sz="2400">
                  <a:solidFill>
                    <a:srgbClr val="0070C0"/>
                  </a:solidFill>
                  <a:latin typeface="Calibri"/>
                  <a:ea typeface="Calibri"/>
                  <a:cs typeface="Calibri"/>
                  <a:sym typeface="Calibri"/>
                </a:rPr>
                <a:t> in </a:t>
              </a:r>
              <a:r>
                <a:rPr lang="en-GB" sz="2400" b="1">
                  <a:solidFill>
                    <a:srgbClr val="0070C0"/>
                  </a:solidFill>
                  <a:latin typeface="Calibri"/>
                  <a:ea typeface="Calibri"/>
                  <a:cs typeface="Calibri"/>
                  <a:sym typeface="Calibri"/>
                </a:rPr>
                <a:t>partnership</a:t>
              </a:r>
              <a:r>
                <a:rPr lang="en-GB" sz="2400">
                  <a:solidFill>
                    <a:srgbClr val="0070C0"/>
                  </a:solidFill>
                  <a:latin typeface="Calibri"/>
                  <a:ea typeface="Calibri"/>
                  <a:cs typeface="Calibri"/>
                  <a:sym typeface="Calibri"/>
                </a:rPr>
                <a:t> with researchers in the delivery of health research</a:t>
              </a:r>
            </a:p>
            <a:p>
              <a:pPr marL="0" marR="0" lvl="0" indent="0" algn="l" rtl="0">
                <a:spcBef>
                  <a:spcPts val="0"/>
                </a:spcBef>
                <a:buClr>
                  <a:srgbClr val="0070C0"/>
                </a:buClr>
                <a:buSzPct val="100000"/>
                <a:buFont typeface="Arial"/>
                <a:buChar char="•"/>
              </a:pPr>
              <a:r>
                <a:rPr lang="en-GB" sz="2400" b="1">
                  <a:solidFill>
                    <a:srgbClr val="0070C0"/>
                  </a:solidFill>
                  <a:latin typeface="Calibri"/>
                  <a:ea typeface="Calibri"/>
                  <a:cs typeface="Calibri"/>
                  <a:sym typeface="Calibri"/>
                </a:rPr>
                <a:t>Collaborate </a:t>
              </a:r>
              <a:r>
                <a:rPr lang="en-GB" sz="2400">
                  <a:solidFill>
                    <a:srgbClr val="0070C0"/>
                  </a:solidFill>
                  <a:latin typeface="Calibri"/>
                  <a:ea typeface="Calibri"/>
                  <a:cs typeface="Calibri"/>
                  <a:sym typeface="Calibri"/>
                </a:rPr>
                <a:t>with key Partners (Regulators, Ethics, Industry, Charities, Royal Colleges etc)</a:t>
              </a:r>
            </a:p>
            <a:p>
              <a:pPr marL="0" marR="0" lvl="0" indent="0" algn="l" rtl="0">
                <a:spcBef>
                  <a:spcPts val="0"/>
                </a:spcBef>
                <a:buClr>
                  <a:schemeClr val="dk1"/>
                </a:buClr>
                <a:buFont typeface="Arial"/>
                <a:buNone/>
              </a:pPr>
              <a:endParaRPr sz="2400">
                <a:solidFill>
                  <a:srgbClr val="002060"/>
                </a:solidFill>
                <a:latin typeface="Calibri"/>
                <a:ea typeface="Calibri"/>
                <a:cs typeface="Calibri"/>
                <a:sym typeface="Calibri"/>
              </a:endParaRPr>
            </a:p>
          </p:txBody>
        </p:sp>
      </p:grpSp>
      <p:pic>
        <p:nvPicPr>
          <p:cNvPr id="142" name="Shape 142"/>
          <p:cNvPicPr preferRelativeResize="0"/>
          <p:nvPr/>
        </p:nvPicPr>
        <p:blipFill rotWithShape="1">
          <a:blip r:embed="rId7">
            <a:alphaModFix/>
          </a:blip>
          <a:srcRect/>
          <a:stretch/>
        </p:blipFill>
        <p:spPr>
          <a:xfrm>
            <a:off x="5472907" y="2537247"/>
            <a:ext cx="3293501" cy="254275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Shape 147" descr="Screen Shot 2014-12-04 at 15.56.33.png"/>
          <p:cNvPicPr preferRelativeResize="0"/>
          <p:nvPr/>
        </p:nvPicPr>
        <p:blipFill rotWithShape="1">
          <a:blip r:embed="rId3">
            <a:alphaModFix/>
          </a:blip>
          <a:srcRect/>
          <a:stretch/>
        </p:blipFill>
        <p:spPr>
          <a:xfrm>
            <a:off x="0" y="192416"/>
            <a:ext cx="9144000" cy="651646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alibri"/>
                <a:ea typeface="Calibri"/>
                <a:cs typeface="Calibri"/>
                <a:sym typeface="Calibri"/>
              </a:rPr>
              <a:t>6</a:t>
            </a:fld>
            <a:endParaRPr lang="en-GB" sz="1200">
              <a:solidFill>
                <a:srgbClr val="888888"/>
              </a:solidFill>
              <a:latin typeface="Calibri"/>
              <a:ea typeface="Calibri"/>
              <a:cs typeface="Calibri"/>
              <a:sym typeface="Calibri"/>
            </a:endParaRPr>
          </a:p>
        </p:txBody>
      </p:sp>
      <p:pic>
        <p:nvPicPr>
          <p:cNvPr id="154" name="Shape 154"/>
          <p:cNvPicPr preferRelativeResize="0"/>
          <p:nvPr/>
        </p:nvPicPr>
        <p:blipFill rotWithShape="1">
          <a:blip r:embed="rId3">
            <a:alphaModFix/>
          </a:blip>
          <a:srcRect/>
          <a:stretch/>
        </p:blipFill>
        <p:spPr>
          <a:xfrm>
            <a:off x="0" y="342900"/>
            <a:ext cx="9144000" cy="615547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grpSp>
        <p:nvGrpSpPr>
          <p:cNvPr id="159" name="Shape 159"/>
          <p:cNvGrpSpPr/>
          <p:nvPr/>
        </p:nvGrpSpPr>
        <p:grpSpPr>
          <a:xfrm>
            <a:off x="155575" y="-28367"/>
            <a:ext cx="1344673" cy="937086"/>
            <a:chOff x="155575" y="-144463"/>
            <a:chExt cx="1346148" cy="937086"/>
          </a:xfrm>
        </p:grpSpPr>
        <p:sp>
          <p:nvSpPr>
            <p:cNvPr id="160" name="Shape 160" descr="La Ciencia, Tecnología, La Educación, Investigación"/>
            <p:cNvSpPr/>
            <p:nvPr/>
          </p:nvSpPr>
          <p:spPr>
            <a:xfrm>
              <a:off x="155575" y="-144463"/>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61" name="Shape 161" descr="La Ciencia, Tecnología, La Educación, Investigación"/>
            <p:cNvSpPr/>
            <p:nvPr/>
          </p:nvSpPr>
          <p:spPr>
            <a:xfrm>
              <a:off x="307975" y="7937"/>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62" name="Shape 162" descr="La Ciencia, Tecnología, La Educación, Investigación"/>
            <p:cNvSpPr/>
            <p:nvPr/>
          </p:nvSpPr>
          <p:spPr>
            <a:xfrm>
              <a:off x="460375" y="160336"/>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pic>
          <p:nvPicPr>
            <p:cNvPr id="163" name="Shape 163"/>
            <p:cNvPicPr preferRelativeResize="0"/>
            <p:nvPr/>
          </p:nvPicPr>
          <p:blipFill rotWithShape="1">
            <a:blip r:embed="rId3">
              <a:alphaModFix/>
            </a:blip>
            <a:srcRect/>
            <a:stretch/>
          </p:blipFill>
          <p:spPr>
            <a:xfrm>
              <a:off x="262033" y="91929"/>
              <a:ext cx="1239690" cy="700693"/>
            </a:xfrm>
            <a:prstGeom prst="rect">
              <a:avLst/>
            </a:prstGeom>
            <a:noFill/>
            <a:ln>
              <a:noFill/>
            </a:ln>
          </p:spPr>
        </p:pic>
      </p:grpSp>
      <p:pic>
        <p:nvPicPr>
          <p:cNvPr id="164" name="Shape 164" descr="https://pbs.twimg.com/profile_images/611719985631731712/DPMwLR5G.png"/>
          <p:cNvPicPr preferRelativeResize="0"/>
          <p:nvPr/>
        </p:nvPicPr>
        <p:blipFill rotWithShape="1">
          <a:blip r:embed="rId4">
            <a:alphaModFix/>
          </a:blip>
          <a:srcRect t="19655" b="23899"/>
          <a:stretch/>
        </p:blipFill>
        <p:spPr>
          <a:xfrm>
            <a:off x="1715527" y="186390"/>
            <a:ext cx="1152128" cy="650322"/>
          </a:xfrm>
          <a:prstGeom prst="rect">
            <a:avLst/>
          </a:prstGeom>
          <a:noFill/>
          <a:ln>
            <a:noFill/>
          </a:ln>
        </p:spPr>
      </p:pic>
      <p:pic>
        <p:nvPicPr>
          <p:cNvPr id="165" name="Shape 165" descr="\\hsjdbcn.es\dfsroot\DATOS2\dpla\dpla\material per presentacions\Logos\2016 Marca\SJD_logo_horitzonal_colors.jpg"/>
          <p:cNvPicPr preferRelativeResize="0"/>
          <p:nvPr/>
        </p:nvPicPr>
        <p:blipFill rotWithShape="1">
          <a:blip r:embed="rId5">
            <a:alphaModFix/>
          </a:blip>
          <a:srcRect/>
          <a:stretch/>
        </p:blipFill>
        <p:spPr>
          <a:xfrm>
            <a:off x="6372198" y="223616"/>
            <a:ext cx="2550056" cy="483040"/>
          </a:xfrm>
          <a:prstGeom prst="rect">
            <a:avLst/>
          </a:prstGeom>
          <a:noFill/>
          <a:ln>
            <a:noFill/>
          </a:ln>
        </p:spPr>
      </p:pic>
      <p:pic>
        <p:nvPicPr>
          <p:cNvPr id="166" name="Shape 166"/>
          <p:cNvPicPr preferRelativeResize="0"/>
          <p:nvPr/>
        </p:nvPicPr>
        <p:blipFill rotWithShape="1">
          <a:blip r:embed="rId6">
            <a:alphaModFix/>
          </a:blip>
          <a:srcRect/>
          <a:stretch/>
        </p:blipFill>
        <p:spPr>
          <a:xfrm>
            <a:off x="3019194" y="57778"/>
            <a:ext cx="1106186" cy="778932"/>
          </a:xfrm>
          <a:prstGeom prst="rect">
            <a:avLst/>
          </a:prstGeom>
          <a:noFill/>
          <a:ln>
            <a:noFill/>
          </a:ln>
        </p:spPr>
      </p:pic>
      <p:grpSp>
        <p:nvGrpSpPr>
          <p:cNvPr id="167" name="Shape 167"/>
          <p:cNvGrpSpPr/>
          <p:nvPr/>
        </p:nvGrpSpPr>
        <p:grpSpPr>
          <a:xfrm>
            <a:off x="612273" y="1246257"/>
            <a:ext cx="3951509" cy="5400599"/>
            <a:chOff x="467543" y="548679"/>
            <a:chExt cx="4248472" cy="5760639"/>
          </a:xfrm>
        </p:grpSpPr>
        <p:sp>
          <p:nvSpPr>
            <p:cNvPr id="168" name="Shape 168"/>
            <p:cNvSpPr/>
            <p:nvPr/>
          </p:nvSpPr>
          <p:spPr>
            <a:xfrm>
              <a:off x="1403648" y="548679"/>
              <a:ext cx="2664295" cy="1368151"/>
            </a:xfrm>
            <a:prstGeom prst="rect">
              <a:avLst/>
            </a:prstGeom>
            <a:solidFill>
              <a:schemeClr val="accent1"/>
            </a:solidFill>
            <a:ln w="254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GB" sz="4000">
                  <a:solidFill>
                    <a:schemeClr val="lt1"/>
                  </a:solidFill>
                  <a:latin typeface="Calibri"/>
                  <a:ea typeface="Calibri"/>
                  <a:cs typeface="Calibri"/>
                  <a:sym typeface="Calibri"/>
                </a:rPr>
                <a:t>Sponsor</a:t>
              </a:r>
            </a:p>
          </p:txBody>
        </p:sp>
        <p:sp>
          <p:nvSpPr>
            <p:cNvPr id="169" name="Shape 169"/>
            <p:cNvSpPr/>
            <p:nvPr/>
          </p:nvSpPr>
          <p:spPr>
            <a:xfrm>
              <a:off x="467543" y="2420888"/>
              <a:ext cx="1584175" cy="1152128"/>
            </a:xfrm>
            <a:prstGeom prst="rect">
              <a:avLst/>
            </a:prstGeom>
            <a:solidFill>
              <a:schemeClr val="accent1"/>
            </a:solidFill>
            <a:ln w="254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GB" sz="2800">
                  <a:solidFill>
                    <a:schemeClr val="lt1"/>
                  </a:solidFill>
                  <a:latin typeface="Calibri"/>
                  <a:ea typeface="Calibri"/>
                  <a:cs typeface="Calibri"/>
                  <a:sym typeface="Calibri"/>
                </a:rPr>
                <a:t>iCAN</a:t>
              </a:r>
            </a:p>
          </p:txBody>
        </p:sp>
        <p:sp>
          <p:nvSpPr>
            <p:cNvPr id="170" name="Shape 170"/>
            <p:cNvSpPr/>
            <p:nvPr/>
          </p:nvSpPr>
          <p:spPr>
            <a:xfrm>
              <a:off x="3131840" y="2420888"/>
              <a:ext cx="1584175" cy="1152128"/>
            </a:xfrm>
            <a:prstGeom prst="rect">
              <a:avLst/>
            </a:prstGeom>
            <a:solidFill>
              <a:schemeClr val="accent1"/>
            </a:solidFill>
            <a:ln w="254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GB" sz="2800">
                  <a:solidFill>
                    <a:schemeClr val="lt1"/>
                  </a:solidFill>
                  <a:latin typeface="Calibri"/>
                  <a:ea typeface="Calibri"/>
                  <a:cs typeface="Calibri"/>
                  <a:sym typeface="Calibri"/>
                </a:rPr>
                <a:t>EYPAG</a:t>
              </a:r>
            </a:p>
          </p:txBody>
        </p:sp>
        <p:sp>
          <p:nvSpPr>
            <p:cNvPr id="171" name="Shape 171"/>
            <p:cNvSpPr/>
            <p:nvPr/>
          </p:nvSpPr>
          <p:spPr>
            <a:xfrm>
              <a:off x="467543" y="3789039"/>
              <a:ext cx="4248472" cy="1152128"/>
            </a:xfrm>
            <a:prstGeom prst="rect">
              <a:avLst/>
            </a:prstGeom>
            <a:solidFill>
              <a:schemeClr val="accent1"/>
            </a:solidFill>
            <a:ln w="254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GB" sz="3200">
                  <a:solidFill>
                    <a:schemeClr val="lt1"/>
                  </a:solidFill>
                  <a:latin typeface="Calibri"/>
                  <a:ea typeface="Calibri"/>
                  <a:cs typeface="Calibri"/>
                  <a:sym typeface="Calibri"/>
                </a:rPr>
                <a:t>Triage and clarification</a:t>
              </a:r>
            </a:p>
            <a:p>
              <a:pPr marL="0" marR="0" lvl="0" indent="0" algn="ctr" rtl="0">
                <a:spcBef>
                  <a:spcPts val="0"/>
                </a:spcBef>
                <a:buSzPct val="25000"/>
                <a:buNone/>
              </a:pPr>
              <a:r>
                <a:rPr lang="en-GB" sz="3200">
                  <a:solidFill>
                    <a:schemeClr val="lt1"/>
                  </a:solidFill>
                  <a:latin typeface="Calibri"/>
                  <a:ea typeface="Calibri"/>
                  <a:cs typeface="Calibri"/>
                  <a:sym typeface="Calibri"/>
                </a:rPr>
                <a:t>Selection of YPAGs</a:t>
              </a:r>
            </a:p>
          </p:txBody>
        </p:sp>
        <p:sp>
          <p:nvSpPr>
            <p:cNvPr id="172" name="Shape 172"/>
            <p:cNvSpPr/>
            <p:nvPr/>
          </p:nvSpPr>
          <p:spPr>
            <a:xfrm>
              <a:off x="467543" y="5445223"/>
              <a:ext cx="720080" cy="864095"/>
            </a:xfrm>
            <a:prstGeom prst="rect">
              <a:avLst/>
            </a:prstGeom>
            <a:solidFill>
              <a:schemeClr val="accent1"/>
            </a:solidFill>
            <a:ln w="254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GB" sz="1600">
                  <a:solidFill>
                    <a:schemeClr val="lt1"/>
                  </a:solidFill>
                  <a:latin typeface="Calibri"/>
                  <a:ea typeface="Calibri"/>
                  <a:cs typeface="Calibri"/>
                  <a:sym typeface="Calibri"/>
                </a:rPr>
                <a:t>EYPAG</a:t>
              </a:r>
            </a:p>
          </p:txBody>
        </p:sp>
        <p:sp>
          <p:nvSpPr>
            <p:cNvPr id="173" name="Shape 173"/>
            <p:cNvSpPr/>
            <p:nvPr/>
          </p:nvSpPr>
          <p:spPr>
            <a:xfrm>
              <a:off x="1331640" y="5445223"/>
              <a:ext cx="720080" cy="864095"/>
            </a:xfrm>
            <a:prstGeom prst="rect">
              <a:avLst/>
            </a:prstGeom>
            <a:noFill/>
            <a:ln w="254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GB" sz="1600">
                  <a:solidFill>
                    <a:schemeClr val="dk1"/>
                  </a:solidFill>
                  <a:latin typeface="Calibri"/>
                  <a:ea typeface="Calibri"/>
                  <a:cs typeface="Calibri"/>
                  <a:sym typeface="Calibri"/>
                </a:rPr>
                <a:t>EYPAG</a:t>
              </a:r>
            </a:p>
          </p:txBody>
        </p:sp>
        <p:sp>
          <p:nvSpPr>
            <p:cNvPr id="174" name="Shape 174"/>
            <p:cNvSpPr/>
            <p:nvPr/>
          </p:nvSpPr>
          <p:spPr>
            <a:xfrm>
              <a:off x="2195735" y="5445223"/>
              <a:ext cx="720080" cy="864095"/>
            </a:xfrm>
            <a:prstGeom prst="rect">
              <a:avLst/>
            </a:prstGeom>
            <a:solidFill>
              <a:schemeClr val="accent1"/>
            </a:solidFill>
            <a:ln w="254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GB" sz="1600">
                  <a:solidFill>
                    <a:schemeClr val="lt1"/>
                  </a:solidFill>
                  <a:latin typeface="Calibri"/>
                  <a:ea typeface="Calibri"/>
                  <a:cs typeface="Calibri"/>
                  <a:sym typeface="Calibri"/>
                </a:rPr>
                <a:t>EYPAG</a:t>
              </a:r>
            </a:p>
          </p:txBody>
        </p:sp>
        <p:sp>
          <p:nvSpPr>
            <p:cNvPr id="175" name="Shape 175"/>
            <p:cNvSpPr/>
            <p:nvPr/>
          </p:nvSpPr>
          <p:spPr>
            <a:xfrm>
              <a:off x="3059832" y="5445223"/>
              <a:ext cx="720080" cy="864095"/>
            </a:xfrm>
            <a:prstGeom prst="rect">
              <a:avLst/>
            </a:prstGeom>
            <a:solidFill>
              <a:schemeClr val="accent1"/>
            </a:solidFill>
            <a:ln w="254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GB" sz="1600">
                  <a:solidFill>
                    <a:schemeClr val="lt1"/>
                  </a:solidFill>
                  <a:latin typeface="Calibri"/>
                  <a:ea typeface="Calibri"/>
                  <a:cs typeface="Calibri"/>
                  <a:sym typeface="Calibri"/>
                </a:rPr>
                <a:t>EYPAG</a:t>
              </a:r>
            </a:p>
          </p:txBody>
        </p:sp>
        <p:sp>
          <p:nvSpPr>
            <p:cNvPr id="176" name="Shape 176"/>
            <p:cNvSpPr/>
            <p:nvPr/>
          </p:nvSpPr>
          <p:spPr>
            <a:xfrm>
              <a:off x="3995935" y="5445223"/>
              <a:ext cx="720080" cy="864095"/>
            </a:xfrm>
            <a:prstGeom prst="rect">
              <a:avLst/>
            </a:prstGeom>
            <a:noFill/>
            <a:ln w="254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GB" sz="1600">
                  <a:solidFill>
                    <a:schemeClr val="dk1"/>
                  </a:solidFill>
                  <a:latin typeface="Calibri"/>
                  <a:ea typeface="Calibri"/>
                  <a:cs typeface="Calibri"/>
                  <a:sym typeface="Calibri"/>
                </a:rPr>
                <a:t>EYPAG</a:t>
              </a:r>
            </a:p>
          </p:txBody>
        </p:sp>
        <p:cxnSp>
          <p:nvCxnSpPr>
            <p:cNvPr id="177" name="Shape 177"/>
            <p:cNvCxnSpPr>
              <a:stCxn id="168" idx="2"/>
            </p:cNvCxnSpPr>
            <p:nvPr/>
          </p:nvCxnSpPr>
          <p:spPr>
            <a:xfrm>
              <a:off x="2735796" y="1916831"/>
              <a:ext cx="0" cy="288000"/>
            </a:xfrm>
            <a:prstGeom prst="straightConnector1">
              <a:avLst/>
            </a:prstGeom>
            <a:noFill/>
            <a:ln w="38100" cap="flat" cmpd="sng">
              <a:solidFill>
                <a:srgbClr val="4A7DBA"/>
              </a:solidFill>
              <a:prstDash val="solid"/>
              <a:round/>
              <a:headEnd type="none" w="med" len="med"/>
              <a:tailEnd type="none" w="med" len="med"/>
            </a:ln>
          </p:spPr>
        </p:cxnSp>
        <p:cxnSp>
          <p:nvCxnSpPr>
            <p:cNvPr id="178" name="Shape 178"/>
            <p:cNvCxnSpPr/>
            <p:nvPr/>
          </p:nvCxnSpPr>
          <p:spPr>
            <a:xfrm>
              <a:off x="1403648" y="2204864"/>
              <a:ext cx="2664295" cy="0"/>
            </a:xfrm>
            <a:prstGeom prst="straightConnector1">
              <a:avLst/>
            </a:prstGeom>
            <a:noFill/>
            <a:ln w="38100" cap="flat" cmpd="sng">
              <a:solidFill>
                <a:srgbClr val="4A7DBA"/>
              </a:solidFill>
              <a:prstDash val="solid"/>
              <a:round/>
              <a:headEnd type="none" w="med" len="med"/>
              <a:tailEnd type="none" w="med" len="med"/>
            </a:ln>
          </p:spPr>
        </p:cxnSp>
        <p:cxnSp>
          <p:nvCxnSpPr>
            <p:cNvPr id="179" name="Shape 179"/>
            <p:cNvCxnSpPr/>
            <p:nvPr/>
          </p:nvCxnSpPr>
          <p:spPr>
            <a:xfrm>
              <a:off x="1403648" y="2204864"/>
              <a:ext cx="0" cy="216023"/>
            </a:xfrm>
            <a:prstGeom prst="straightConnector1">
              <a:avLst/>
            </a:prstGeom>
            <a:noFill/>
            <a:ln w="38100" cap="flat" cmpd="sng">
              <a:solidFill>
                <a:srgbClr val="4A7DBA"/>
              </a:solidFill>
              <a:prstDash val="solid"/>
              <a:round/>
              <a:headEnd type="none" w="med" len="med"/>
              <a:tailEnd type="none" w="med" len="med"/>
            </a:ln>
          </p:spPr>
        </p:cxnSp>
        <p:cxnSp>
          <p:nvCxnSpPr>
            <p:cNvPr id="180" name="Shape 180"/>
            <p:cNvCxnSpPr/>
            <p:nvPr/>
          </p:nvCxnSpPr>
          <p:spPr>
            <a:xfrm>
              <a:off x="1259632" y="3573016"/>
              <a:ext cx="0" cy="230361"/>
            </a:xfrm>
            <a:prstGeom prst="straightConnector1">
              <a:avLst/>
            </a:prstGeom>
            <a:noFill/>
            <a:ln w="38100" cap="flat" cmpd="sng">
              <a:solidFill>
                <a:srgbClr val="4A7DBA"/>
              </a:solidFill>
              <a:prstDash val="solid"/>
              <a:round/>
              <a:headEnd type="none" w="med" len="med"/>
              <a:tailEnd type="none" w="med" len="med"/>
            </a:ln>
          </p:spPr>
        </p:cxnSp>
        <p:cxnSp>
          <p:nvCxnSpPr>
            <p:cNvPr id="181" name="Shape 181"/>
            <p:cNvCxnSpPr>
              <a:stCxn id="170" idx="2"/>
            </p:cNvCxnSpPr>
            <p:nvPr/>
          </p:nvCxnSpPr>
          <p:spPr>
            <a:xfrm>
              <a:off x="3923928" y="3573016"/>
              <a:ext cx="0" cy="230400"/>
            </a:xfrm>
            <a:prstGeom prst="straightConnector1">
              <a:avLst/>
            </a:prstGeom>
            <a:noFill/>
            <a:ln w="38100" cap="flat" cmpd="sng">
              <a:solidFill>
                <a:srgbClr val="4A7DBA"/>
              </a:solidFill>
              <a:prstDash val="solid"/>
              <a:round/>
              <a:headEnd type="none" w="med" len="med"/>
              <a:tailEnd type="none" w="med" len="med"/>
            </a:ln>
          </p:spPr>
        </p:cxnSp>
        <p:cxnSp>
          <p:nvCxnSpPr>
            <p:cNvPr id="182" name="Shape 182"/>
            <p:cNvCxnSpPr>
              <a:stCxn id="169" idx="3"/>
              <a:endCxn id="170" idx="1"/>
            </p:cNvCxnSpPr>
            <p:nvPr/>
          </p:nvCxnSpPr>
          <p:spPr>
            <a:xfrm>
              <a:off x="2051719" y="2996952"/>
              <a:ext cx="1080300" cy="0"/>
            </a:xfrm>
            <a:prstGeom prst="straightConnector1">
              <a:avLst/>
            </a:prstGeom>
            <a:noFill/>
            <a:ln w="38100" cap="flat" cmpd="sng">
              <a:solidFill>
                <a:srgbClr val="4A7DBA"/>
              </a:solidFill>
              <a:prstDash val="solid"/>
              <a:round/>
              <a:headEnd type="none" w="med" len="med"/>
              <a:tailEnd type="none" w="med" len="med"/>
            </a:ln>
          </p:spPr>
        </p:cxnSp>
        <p:cxnSp>
          <p:nvCxnSpPr>
            <p:cNvPr id="183" name="Shape 183"/>
            <p:cNvCxnSpPr>
              <a:endCxn id="172" idx="0"/>
            </p:cNvCxnSpPr>
            <p:nvPr/>
          </p:nvCxnSpPr>
          <p:spPr>
            <a:xfrm>
              <a:off x="827583" y="4941223"/>
              <a:ext cx="0" cy="504000"/>
            </a:xfrm>
            <a:prstGeom prst="straightConnector1">
              <a:avLst/>
            </a:prstGeom>
            <a:noFill/>
            <a:ln w="38100" cap="flat" cmpd="sng">
              <a:solidFill>
                <a:srgbClr val="4A7DBA"/>
              </a:solidFill>
              <a:prstDash val="solid"/>
              <a:round/>
              <a:headEnd type="none" w="med" len="med"/>
              <a:tailEnd type="none" w="med" len="med"/>
            </a:ln>
          </p:spPr>
        </p:cxnSp>
        <p:cxnSp>
          <p:nvCxnSpPr>
            <p:cNvPr id="184" name="Shape 184"/>
            <p:cNvCxnSpPr>
              <a:endCxn id="173" idx="0"/>
            </p:cNvCxnSpPr>
            <p:nvPr/>
          </p:nvCxnSpPr>
          <p:spPr>
            <a:xfrm>
              <a:off x="1691680" y="4941223"/>
              <a:ext cx="0" cy="504000"/>
            </a:xfrm>
            <a:prstGeom prst="straightConnector1">
              <a:avLst/>
            </a:prstGeom>
            <a:noFill/>
            <a:ln w="38100" cap="flat" cmpd="sng">
              <a:solidFill>
                <a:srgbClr val="4A7DBA"/>
              </a:solidFill>
              <a:prstDash val="dash"/>
              <a:round/>
              <a:headEnd type="none" w="med" len="med"/>
              <a:tailEnd type="none" w="med" len="med"/>
            </a:ln>
          </p:spPr>
        </p:cxnSp>
        <p:cxnSp>
          <p:nvCxnSpPr>
            <p:cNvPr id="185" name="Shape 185"/>
            <p:cNvCxnSpPr>
              <a:stCxn id="175" idx="0"/>
            </p:cNvCxnSpPr>
            <p:nvPr/>
          </p:nvCxnSpPr>
          <p:spPr>
            <a:xfrm rot="10800000">
              <a:off x="3419872" y="4941223"/>
              <a:ext cx="0" cy="504000"/>
            </a:xfrm>
            <a:prstGeom prst="straightConnector1">
              <a:avLst/>
            </a:prstGeom>
            <a:noFill/>
            <a:ln w="38100" cap="flat" cmpd="sng">
              <a:solidFill>
                <a:srgbClr val="4A7DBA"/>
              </a:solidFill>
              <a:prstDash val="solid"/>
              <a:round/>
              <a:headEnd type="none" w="med" len="med"/>
              <a:tailEnd type="none" w="med" len="med"/>
            </a:ln>
          </p:spPr>
        </p:cxnSp>
        <p:cxnSp>
          <p:nvCxnSpPr>
            <p:cNvPr id="186" name="Shape 186"/>
            <p:cNvCxnSpPr>
              <a:stCxn id="176" idx="0"/>
            </p:cNvCxnSpPr>
            <p:nvPr/>
          </p:nvCxnSpPr>
          <p:spPr>
            <a:xfrm rot="10800000">
              <a:off x="4355975" y="4941223"/>
              <a:ext cx="0" cy="504000"/>
            </a:xfrm>
            <a:prstGeom prst="straightConnector1">
              <a:avLst/>
            </a:prstGeom>
            <a:noFill/>
            <a:ln w="38100" cap="flat" cmpd="sng">
              <a:solidFill>
                <a:srgbClr val="4A7DBA"/>
              </a:solidFill>
              <a:prstDash val="dash"/>
              <a:round/>
              <a:headEnd type="none" w="med" len="med"/>
              <a:tailEnd type="none" w="med" len="med"/>
            </a:ln>
          </p:spPr>
        </p:cxnSp>
        <p:cxnSp>
          <p:nvCxnSpPr>
            <p:cNvPr id="187" name="Shape 187"/>
            <p:cNvCxnSpPr/>
            <p:nvPr/>
          </p:nvCxnSpPr>
          <p:spPr>
            <a:xfrm>
              <a:off x="2555775" y="4941167"/>
              <a:ext cx="0" cy="504056"/>
            </a:xfrm>
            <a:prstGeom prst="straightConnector1">
              <a:avLst/>
            </a:prstGeom>
            <a:noFill/>
            <a:ln w="38100" cap="flat" cmpd="sng">
              <a:solidFill>
                <a:srgbClr val="4A7DBA"/>
              </a:solidFill>
              <a:prstDash val="solid"/>
              <a:round/>
              <a:headEnd type="none" w="med" len="med"/>
              <a:tailEnd type="none" w="med" len="med"/>
            </a:ln>
          </p:spPr>
        </p:cxnSp>
      </p:grpSp>
      <p:pic>
        <p:nvPicPr>
          <p:cNvPr id="188" name="Shape 188"/>
          <p:cNvPicPr preferRelativeResize="0"/>
          <p:nvPr/>
        </p:nvPicPr>
        <p:blipFill rotWithShape="1">
          <a:blip r:embed="rId7">
            <a:alphaModFix/>
          </a:blip>
          <a:srcRect/>
          <a:stretch/>
        </p:blipFill>
        <p:spPr>
          <a:xfrm>
            <a:off x="4832557" y="1840088"/>
            <a:ext cx="4089697" cy="246803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grpSp>
        <p:nvGrpSpPr>
          <p:cNvPr id="193" name="Shape 193"/>
          <p:cNvGrpSpPr/>
          <p:nvPr/>
        </p:nvGrpSpPr>
        <p:grpSpPr>
          <a:xfrm>
            <a:off x="155575" y="-28367"/>
            <a:ext cx="1344673" cy="937086"/>
            <a:chOff x="155575" y="-144463"/>
            <a:chExt cx="1346148" cy="937086"/>
          </a:xfrm>
        </p:grpSpPr>
        <p:sp>
          <p:nvSpPr>
            <p:cNvPr id="194" name="Shape 194" descr="La Ciencia, Tecnología, La Educación, Investigación"/>
            <p:cNvSpPr/>
            <p:nvPr/>
          </p:nvSpPr>
          <p:spPr>
            <a:xfrm>
              <a:off x="155575" y="-144463"/>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95" name="Shape 195" descr="La Ciencia, Tecnología, La Educación, Investigación"/>
            <p:cNvSpPr/>
            <p:nvPr/>
          </p:nvSpPr>
          <p:spPr>
            <a:xfrm>
              <a:off x="307975" y="7937"/>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96" name="Shape 196" descr="La Ciencia, Tecnología, La Educación, Investigación"/>
            <p:cNvSpPr/>
            <p:nvPr/>
          </p:nvSpPr>
          <p:spPr>
            <a:xfrm>
              <a:off x="460375" y="160336"/>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pic>
          <p:nvPicPr>
            <p:cNvPr id="197" name="Shape 197"/>
            <p:cNvPicPr preferRelativeResize="0"/>
            <p:nvPr/>
          </p:nvPicPr>
          <p:blipFill rotWithShape="1">
            <a:blip r:embed="rId3">
              <a:alphaModFix/>
            </a:blip>
            <a:srcRect/>
            <a:stretch/>
          </p:blipFill>
          <p:spPr>
            <a:xfrm>
              <a:off x="262033" y="91929"/>
              <a:ext cx="1239690" cy="700693"/>
            </a:xfrm>
            <a:prstGeom prst="rect">
              <a:avLst/>
            </a:prstGeom>
            <a:noFill/>
            <a:ln>
              <a:noFill/>
            </a:ln>
          </p:spPr>
        </p:pic>
      </p:grpSp>
      <p:pic>
        <p:nvPicPr>
          <p:cNvPr id="198" name="Shape 198" descr="https://pbs.twimg.com/profile_images/611719985631731712/DPMwLR5G.png"/>
          <p:cNvPicPr preferRelativeResize="0"/>
          <p:nvPr/>
        </p:nvPicPr>
        <p:blipFill rotWithShape="1">
          <a:blip r:embed="rId4">
            <a:alphaModFix/>
          </a:blip>
          <a:srcRect t="19655" b="23899"/>
          <a:stretch/>
        </p:blipFill>
        <p:spPr>
          <a:xfrm>
            <a:off x="1715527" y="186390"/>
            <a:ext cx="1152128" cy="650322"/>
          </a:xfrm>
          <a:prstGeom prst="rect">
            <a:avLst/>
          </a:prstGeom>
          <a:noFill/>
          <a:ln>
            <a:noFill/>
          </a:ln>
        </p:spPr>
      </p:pic>
      <p:pic>
        <p:nvPicPr>
          <p:cNvPr id="199" name="Shape 199" descr="\\hsjdbcn.es\dfsroot\DATOS2\dpla\dpla\material per presentacions\Logos\2016 Marca\SJD_logo_horitzonal_colors.jpg"/>
          <p:cNvPicPr preferRelativeResize="0"/>
          <p:nvPr/>
        </p:nvPicPr>
        <p:blipFill rotWithShape="1">
          <a:blip r:embed="rId5">
            <a:alphaModFix/>
          </a:blip>
          <a:srcRect/>
          <a:stretch/>
        </p:blipFill>
        <p:spPr>
          <a:xfrm>
            <a:off x="6372198" y="223616"/>
            <a:ext cx="2550056" cy="483040"/>
          </a:xfrm>
          <a:prstGeom prst="rect">
            <a:avLst/>
          </a:prstGeom>
          <a:noFill/>
          <a:ln>
            <a:noFill/>
          </a:ln>
        </p:spPr>
      </p:pic>
      <p:pic>
        <p:nvPicPr>
          <p:cNvPr id="200" name="Shape 200"/>
          <p:cNvPicPr preferRelativeResize="0"/>
          <p:nvPr/>
        </p:nvPicPr>
        <p:blipFill rotWithShape="1">
          <a:blip r:embed="rId6">
            <a:alphaModFix/>
          </a:blip>
          <a:srcRect/>
          <a:stretch/>
        </p:blipFill>
        <p:spPr>
          <a:xfrm>
            <a:off x="3019194" y="57778"/>
            <a:ext cx="1106186" cy="778932"/>
          </a:xfrm>
          <a:prstGeom prst="rect">
            <a:avLst/>
          </a:prstGeom>
          <a:noFill/>
          <a:ln>
            <a:noFill/>
          </a:ln>
        </p:spPr>
      </p:pic>
      <p:pic>
        <p:nvPicPr>
          <p:cNvPr id="201" name="Shape 201"/>
          <p:cNvPicPr preferRelativeResize="0"/>
          <p:nvPr/>
        </p:nvPicPr>
        <p:blipFill rotWithShape="1">
          <a:blip r:embed="rId7">
            <a:alphaModFix/>
          </a:blip>
          <a:srcRect/>
          <a:stretch/>
        </p:blipFill>
        <p:spPr>
          <a:xfrm>
            <a:off x="4832557" y="1840088"/>
            <a:ext cx="4089697" cy="2468031"/>
          </a:xfrm>
          <a:prstGeom prst="rect">
            <a:avLst/>
          </a:prstGeom>
          <a:noFill/>
          <a:ln>
            <a:noFill/>
          </a:ln>
        </p:spPr>
      </p:pic>
      <p:grpSp>
        <p:nvGrpSpPr>
          <p:cNvPr id="202" name="Shape 202"/>
          <p:cNvGrpSpPr/>
          <p:nvPr/>
        </p:nvGrpSpPr>
        <p:grpSpPr>
          <a:xfrm>
            <a:off x="457200" y="2041052"/>
            <a:ext cx="4659146" cy="3282365"/>
            <a:chOff x="571472" y="1000108"/>
            <a:chExt cx="8286749" cy="5429249"/>
          </a:xfrm>
        </p:grpSpPr>
        <p:sp>
          <p:nvSpPr>
            <p:cNvPr id="203" name="Shape 203"/>
            <p:cNvSpPr/>
            <p:nvPr/>
          </p:nvSpPr>
          <p:spPr>
            <a:xfrm>
              <a:off x="571472" y="1000108"/>
              <a:ext cx="8286749" cy="5429249"/>
            </a:xfrm>
            <a:prstGeom prst="roundRect">
              <a:avLst>
                <a:gd name="adj" fmla="val 16667"/>
              </a:avLst>
            </a:prstGeom>
            <a:solidFill>
              <a:srgbClr val="66CCFF"/>
            </a:solidFill>
            <a:ln>
              <a:noFill/>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a:solidFill>
                  <a:srgbClr val="8CB3E3"/>
                </a:solidFill>
                <a:latin typeface="Calibri"/>
                <a:ea typeface="Calibri"/>
                <a:cs typeface="Calibri"/>
                <a:sym typeface="Calibri"/>
              </a:endParaRPr>
            </a:p>
          </p:txBody>
        </p:sp>
        <p:sp>
          <p:nvSpPr>
            <p:cNvPr id="204" name="Shape 204"/>
            <p:cNvSpPr txBox="1"/>
            <p:nvPr/>
          </p:nvSpPr>
          <p:spPr>
            <a:xfrm>
              <a:off x="1259630" y="1340767"/>
              <a:ext cx="6929486" cy="316400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2400" b="1">
                  <a:solidFill>
                    <a:srgbClr val="0070C0"/>
                  </a:solidFill>
                  <a:latin typeface="Calibri"/>
                  <a:ea typeface="Calibri"/>
                  <a:cs typeface="Calibri"/>
                  <a:sym typeface="Calibri"/>
                </a:rPr>
                <a:t>Aim: </a:t>
              </a:r>
              <a:r>
                <a:rPr lang="en-GB" sz="2400">
                  <a:solidFill>
                    <a:srgbClr val="0070C0"/>
                  </a:solidFill>
                  <a:latin typeface="Calibri"/>
                  <a:ea typeface="Calibri"/>
                  <a:cs typeface="Calibri"/>
                  <a:sym typeface="Calibri"/>
                </a:rPr>
                <a:t>To enhance the capability to collaborate together with different stakeholders and also to collect different kind of expertise regarding different diseases</a:t>
              </a: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grpSp>
        <p:nvGrpSpPr>
          <p:cNvPr id="209" name="Shape 209"/>
          <p:cNvGrpSpPr/>
          <p:nvPr/>
        </p:nvGrpSpPr>
        <p:grpSpPr>
          <a:xfrm>
            <a:off x="155575" y="-28367"/>
            <a:ext cx="1344673" cy="937086"/>
            <a:chOff x="155575" y="-144463"/>
            <a:chExt cx="1346148" cy="937086"/>
          </a:xfrm>
        </p:grpSpPr>
        <p:sp>
          <p:nvSpPr>
            <p:cNvPr id="210" name="Shape 210" descr="La Ciencia, Tecnología, La Educación, Investigación"/>
            <p:cNvSpPr/>
            <p:nvPr/>
          </p:nvSpPr>
          <p:spPr>
            <a:xfrm>
              <a:off x="155575" y="-144463"/>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211" name="Shape 211" descr="La Ciencia, Tecnología, La Educación, Investigación"/>
            <p:cNvSpPr/>
            <p:nvPr/>
          </p:nvSpPr>
          <p:spPr>
            <a:xfrm>
              <a:off x="307975" y="7937"/>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212" name="Shape 212" descr="La Ciencia, Tecnología, La Educación, Investigación"/>
            <p:cNvSpPr/>
            <p:nvPr/>
          </p:nvSpPr>
          <p:spPr>
            <a:xfrm>
              <a:off x="460375" y="160336"/>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pic>
          <p:nvPicPr>
            <p:cNvPr id="213" name="Shape 213"/>
            <p:cNvPicPr preferRelativeResize="0"/>
            <p:nvPr/>
          </p:nvPicPr>
          <p:blipFill rotWithShape="1">
            <a:blip r:embed="rId3">
              <a:alphaModFix/>
            </a:blip>
            <a:srcRect/>
            <a:stretch/>
          </p:blipFill>
          <p:spPr>
            <a:xfrm>
              <a:off x="262033" y="91929"/>
              <a:ext cx="1239690" cy="700693"/>
            </a:xfrm>
            <a:prstGeom prst="rect">
              <a:avLst/>
            </a:prstGeom>
            <a:noFill/>
            <a:ln>
              <a:noFill/>
            </a:ln>
          </p:spPr>
        </p:pic>
      </p:grpSp>
      <p:pic>
        <p:nvPicPr>
          <p:cNvPr id="214" name="Shape 214" descr="https://pbs.twimg.com/profile_images/611719985631731712/DPMwLR5G.png"/>
          <p:cNvPicPr preferRelativeResize="0"/>
          <p:nvPr/>
        </p:nvPicPr>
        <p:blipFill rotWithShape="1">
          <a:blip r:embed="rId4">
            <a:alphaModFix/>
          </a:blip>
          <a:srcRect t="19655" b="23899"/>
          <a:stretch/>
        </p:blipFill>
        <p:spPr>
          <a:xfrm>
            <a:off x="1715527" y="186390"/>
            <a:ext cx="1152128" cy="650322"/>
          </a:xfrm>
          <a:prstGeom prst="rect">
            <a:avLst/>
          </a:prstGeom>
          <a:noFill/>
          <a:ln>
            <a:noFill/>
          </a:ln>
        </p:spPr>
      </p:pic>
      <p:pic>
        <p:nvPicPr>
          <p:cNvPr id="215" name="Shape 215" descr="\\hsjdbcn.es\dfsroot\DATOS2\dpla\dpla\material per presentacions\Logos\2016 Marca\SJD_logo_horitzonal_colors.jpg"/>
          <p:cNvPicPr preferRelativeResize="0"/>
          <p:nvPr/>
        </p:nvPicPr>
        <p:blipFill rotWithShape="1">
          <a:blip r:embed="rId5">
            <a:alphaModFix/>
          </a:blip>
          <a:srcRect/>
          <a:stretch/>
        </p:blipFill>
        <p:spPr>
          <a:xfrm>
            <a:off x="6372198" y="223616"/>
            <a:ext cx="2550056" cy="483040"/>
          </a:xfrm>
          <a:prstGeom prst="rect">
            <a:avLst/>
          </a:prstGeom>
          <a:noFill/>
          <a:ln>
            <a:noFill/>
          </a:ln>
        </p:spPr>
      </p:pic>
      <p:pic>
        <p:nvPicPr>
          <p:cNvPr id="216" name="Shape 216"/>
          <p:cNvPicPr preferRelativeResize="0"/>
          <p:nvPr/>
        </p:nvPicPr>
        <p:blipFill rotWithShape="1">
          <a:blip r:embed="rId6">
            <a:alphaModFix/>
          </a:blip>
          <a:srcRect/>
          <a:stretch/>
        </p:blipFill>
        <p:spPr>
          <a:xfrm>
            <a:off x="3019194" y="57778"/>
            <a:ext cx="1106186" cy="778932"/>
          </a:xfrm>
          <a:prstGeom prst="rect">
            <a:avLst/>
          </a:prstGeom>
          <a:noFill/>
          <a:ln>
            <a:noFill/>
          </a:ln>
        </p:spPr>
      </p:pic>
      <p:pic>
        <p:nvPicPr>
          <p:cNvPr id="217" name="Shape 217"/>
          <p:cNvPicPr preferRelativeResize="0"/>
          <p:nvPr/>
        </p:nvPicPr>
        <p:blipFill rotWithShape="1">
          <a:blip r:embed="rId7">
            <a:alphaModFix/>
          </a:blip>
          <a:srcRect/>
          <a:stretch/>
        </p:blipFill>
        <p:spPr>
          <a:xfrm>
            <a:off x="4832557" y="1840088"/>
            <a:ext cx="4089697" cy="2468031"/>
          </a:xfrm>
          <a:prstGeom prst="rect">
            <a:avLst/>
          </a:prstGeom>
          <a:noFill/>
          <a:ln>
            <a:noFill/>
          </a:ln>
        </p:spPr>
      </p:pic>
      <p:sp>
        <p:nvSpPr>
          <p:cNvPr id="218" name="Shape 218"/>
          <p:cNvSpPr txBox="1">
            <a:spLocks noGrp="1"/>
          </p:cNvSpPr>
          <p:nvPr>
            <p:ph type="body" idx="1"/>
          </p:nvPr>
        </p:nvSpPr>
        <p:spPr>
          <a:xfrm>
            <a:off x="764506" y="1019291"/>
            <a:ext cx="3744415" cy="570175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GB" sz="2400" b="1" i="0" u="none" strike="noStrike" cap="none">
                <a:solidFill>
                  <a:schemeClr val="dk1"/>
                </a:solidFill>
                <a:latin typeface="Calibri"/>
                <a:ea typeface="Calibri"/>
                <a:cs typeface="Calibri"/>
                <a:sym typeface="Calibri"/>
              </a:rPr>
              <a:t>Services offered</a:t>
            </a:r>
          </a:p>
          <a:p>
            <a:pPr marL="342900" marR="0" lvl="0" indent="-342900" algn="l" rtl="0">
              <a:spcBef>
                <a:spcPts val="480"/>
              </a:spcBef>
              <a:spcAft>
                <a:spcPts val="0"/>
              </a:spcAft>
              <a:buClr>
                <a:schemeClr val="dk1"/>
              </a:buClr>
              <a:buSzPct val="100000"/>
              <a:buFont typeface="Arial"/>
              <a:buChar char="•"/>
            </a:pPr>
            <a:r>
              <a:rPr lang="en-GB" sz="2400" b="0" i="0" u="none" strike="noStrike" cap="none">
                <a:solidFill>
                  <a:schemeClr val="dk1"/>
                </a:solidFill>
                <a:latin typeface="Calibri"/>
                <a:ea typeface="Calibri"/>
                <a:cs typeface="Calibri"/>
                <a:sym typeface="Calibri"/>
              </a:rPr>
              <a:t>Standing contracts</a:t>
            </a:r>
          </a:p>
          <a:p>
            <a:pPr marL="742950" marR="0" lvl="1" indent="-285750" algn="l" rtl="0">
              <a:spcBef>
                <a:spcPts val="400"/>
              </a:spcBef>
              <a:spcAft>
                <a:spcPts val="0"/>
              </a:spcAft>
              <a:buClr>
                <a:schemeClr val="dk1"/>
              </a:buClr>
              <a:buSzPct val="100000"/>
              <a:buFont typeface="Arial"/>
              <a:buChar char="–"/>
            </a:pPr>
            <a:r>
              <a:rPr lang="en-GB" sz="2000" b="0" i="0" u="none" strike="noStrike" cap="none">
                <a:solidFill>
                  <a:schemeClr val="dk1"/>
                </a:solidFill>
                <a:latin typeface="Calibri"/>
                <a:ea typeface="Calibri"/>
                <a:cs typeface="Calibri"/>
                <a:sym typeface="Calibri"/>
              </a:rPr>
              <a:t>NDA etc.</a:t>
            </a:r>
          </a:p>
          <a:p>
            <a:pPr marL="342900" marR="0" lvl="0" indent="-342900" algn="l" rtl="0">
              <a:spcBef>
                <a:spcPts val="480"/>
              </a:spcBef>
              <a:spcAft>
                <a:spcPts val="0"/>
              </a:spcAft>
              <a:buClr>
                <a:schemeClr val="dk1"/>
              </a:buClr>
              <a:buSzPct val="100000"/>
              <a:buFont typeface="Arial"/>
              <a:buChar char="•"/>
            </a:pPr>
            <a:r>
              <a:rPr lang="en-GB" sz="2400" b="0" i="0" u="none" strike="noStrike" cap="none">
                <a:solidFill>
                  <a:schemeClr val="dk1"/>
                </a:solidFill>
                <a:latin typeface="Calibri"/>
                <a:ea typeface="Calibri"/>
                <a:cs typeface="Calibri"/>
                <a:sym typeface="Calibri"/>
              </a:rPr>
              <a:t>Identification of therapeutic need</a:t>
            </a:r>
          </a:p>
          <a:p>
            <a:pPr marL="342900" marR="0" lvl="0" indent="-342900" algn="l" rtl="0">
              <a:spcBef>
                <a:spcPts val="480"/>
              </a:spcBef>
              <a:spcAft>
                <a:spcPts val="0"/>
              </a:spcAft>
              <a:buClr>
                <a:schemeClr val="dk1"/>
              </a:buClr>
              <a:buSzPct val="100000"/>
              <a:buFont typeface="Arial"/>
              <a:buChar char="•"/>
            </a:pPr>
            <a:r>
              <a:rPr lang="en-GB" sz="2400" b="0" i="0" u="none" strike="noStrike" cap="none">
                <a:solidFill>
                  <a:schemeClr val="dk1"/>
                </a:solidFill>
                <a:latin typeface="Calibri"/>
                <a:ea typeface="Calibri"/>
                <a:cs typeface="Calibri"/>
                <a:sym typeface="Calibri"/>
              </a:rPr>
              <a:t>Review of PIP / PSP</a:t>
            </a:r>
          </a:p>
          <a:p>
            <a:pPr marL="342900" marR="0" lvl="0" indent="-342900" algn="l" rtl="0">
              <a:spcBef>
                <a:spcPts val="480"/>
              </a:spcBef>
              <a:spcAft>
                <a:spcPts val="0"/>
              </a:spcAft>
              <a:buClr>
                <a:schemeClr val="dk1"/>
              </a:buClr>
              <a:buSzPct val="100000"/>
              <a:buFont typeface="Arial"/>
              <a:buChar char="•"/>
            </a:pPr>
            <a:r>
              <a:rPr lang="en-GB" sz="2400" b="0" i="0" u="none" strike="noStrike" cap="none">
                <a:solidFill>
                  <a:schemeClr val="dk1"/>
                </a:solidFill>
                <a:latin typeface="Calibri"/>
                <a:ea typeface="Calibri"/>
                <a:cs typeface="Calibri"/>
                <a:sym typeface="Calibri"/>
              </a:rPr>
              <a:t>Review of protocol</a:t>
            </a:r>
          </a:p>
          <a:p>
            <a:pPr marL="742950" marR="0" lvl="1" indent="-285750" algn="l" rtl="0">
              <a:spcBef>
                <a:spcPts val="400"/>
              </a:spcBef>
              <a:spcAft>
                <a:spcPts val="0"/>
              </a:spcAft>
              <a:buClr>
                <a:schemeClr val="dk1"/>
              </a:buClr>
              <a:buSzPct val="100000"/>
              <a:buFont typeface="Arial"/>
              <a:buChar char="–"/>
            </a:pPr>
            <a:r>
              <a:rPr lang="en-GB" sz="2000" b="0" i="0" u="none" strike="noStrike" cap="none">
                <a:solidFill>
                  <a:schemeClr val="dk1"/>
                </a:solidFill>
                <a:latin typeface="Calibri"/>
                <a:ea typeface="Calibri"/>
                <a:cs typeface="Calibri"/>
                <a:sym typeface="Calibri"/>
              </a:rPr>
              <a:t>Nature and timings of assessments</a:t>
            </a:r>
          </a:p>
          <a:p>
            <a:pPr marL="342900" marR="0" lvl="0" indent="-342900" algn="l" rtl="0">
              <a:spcBef>
                <a:spcPts val="480"/>
              </a:spcBef>
              <a:spcAft>
                <a:spcPts val="0"/>
              </a:spcAft>
              <a:buClr>
                <a:schemeClr val="dk1"/>
              </a:buClr>
              <a:buSzPct val="100000"/>
              <a:buFont typeface="Arial"/>
              <a:buChar char="•"/>
            </a:pPr>
            <a:r>
              <a:rPr lang="en-GB" sz="2400" b="0" i="0" u="none" strike="noStrike" cap="none">
                <a:solidFill>
                  <a:schemeClr val="dk1"/>
                </a:solidFill>
                <a:latin typeface="Calibri"/>
                <a:ea typeface="Calibri"/>
                <a:cs typeface="Calibri"/>
                <a:sym typeface="Calibri"/>
              </a:rPr>
              <a:t>Review of study documents</a:t>
            </a:r>
          </a:p>
          <a:p>
            <a:pPr marL="342900" marR="0" lvl="0" indent="-342900" algn="l" rtl="0">
              <a:spcBef>
                <a:spcPts val="480"/>
              </a:spcBef>
              <a:spcAft>
                <a:spcPts val="0"/>
              </a:spcAft>
              <a:buClr>
                <a:schemeClr val="dk1"/>
              </a:buClr>
              <a:buSzPct val="100000"/>
              <a:buFont typeface="Arial"/>
              <a:buChar char="•"/>
            </a:pPr>
            <a:r>
              <a:rPr lang="en-GB" sz="2400" b="0" i="0" u="none" strike="noStrike" cap="none">
                <a:solidFill>
                  <a:schemeClr val="dk1"/>
                </a:solidFill>
                <a:latin typeface="Calibri"/>
                <a:ea typeface="Calibri"/>
                <a:cs typeface="Calibri"/>
                <a:sym typeface="Calibri"/>
              </a:rPr>
              <a:t>Feedback to participants</a:t>
            </a:r>
          </a:p>
          <a:p>
            <a:pPr marL="342900" marR="0" lvl="0" indent="-342900" algn="l" rtl="0">
              <a:spcBef>
                <a:spcPts val="480"/>
              </a:spcBef>
              <a:spcAft>
                <a:spcPts val="0"/>
              </a:spcAft>
              <a:buClr>
                <a:schemeClr val="dk1"/>
              </a:buClr>
              <a:buSzPct val="100000"/>
              <a:buFont typeface="Arial"/>
              <a:buChar char="•"/>
            </a:pPr>
            <a:r>
              <a:rPr lang="en-GB" sz="2400" b="0" i="0" u="none" strike="noStrike" cap="none">
                <a:solidFill>
                  <a:schemeClr val="dk1"/>
                </a:solidFill>
                <a:latin typeface="Calibri"/>
                <a:ea typeface="Calibri"/>
                <a:cs typeface="Calibri"/>
                <a:sym typeface="Calibri"/>
              </a:rPr>
              <a:t>Policy contributions</a:t>
            </a:r>
          </a:p>
          <a:p>
            <a:pPr marL="742950" marR="0" lvl="1" indent="-285750" algn="l" rtl="0">
              <a:spcBef>
                <a:spcPts val="400"/>
              </a:spcBef>
              <a:buClr>
                <a:schemeClr val="dk1"/>
              </a:buClr>
              <a:buSzPct val="100000"/>
              <a:buFont typeface="Arial"/>
              <a:buChar char="–"/>
            </a:pPr>
            <a:r>
              <a:rPr lang="en-GB" sz="2000" b="0" i="0" u="none" strike="noStrike" cap="none">
                <a:solidFill>
                  <a:schemeClr val="dk1"/>
                </a:solidFill>
                <a:latin typeface="Calibri"/>
                <a:ea typeface="Calibri"/>
                <a:cs typeface="Calibri"/>
                <a:sym typeface="Calibri"/>
              </a:rPr>
              <a:t>Regulation</a:t>
            </a: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362</Words>
  <Application>Microsoft Macintosh PowerPoint</Application>
  <PresentationFormat>On-screen Show (4:3)</PresentationFormat>
  <Paragraphs>42</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Jennifer Preston</cp:lastModifiedBy>
  <cp:revision>1</cp:revision>
  <dcterms:modified xsi:type="dcterms:W3CDTF">2017-05-25T13:49:13Z</dcterms:modified>
</cp:coreProperties>
</file>